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3" r:id="rId2"/>
    <p:sldMasterId id="2147483700" r:id="rId3"/>
  </p:sldMasterIdLst>
  <p:notesMasterIdLst>
    <p:notesMasterId r:id="rId29"/>
  </p:notesMasterIdLst>
  <p:handoutMasterIdLst>
    <p:handoutMasterId r:id="rId30"/>
  </p:handoutMasterIdLst>
  <p:sldIdLst>
    <p:sldId id="392" r:id="rId4"/>
    <p:sldId id="453" r:id="rId5"/>
    <p:sldId id="454" r:id="rId6"/>
    <p:sldId id="455" r:id="rId7"/>
    <p:sldId id="456" r:id="rId8"/>
    <p:sldId id="457" r:id="rId9"/>
    <p:sldId id="458" r:id="rId10"/>
    <p:sldId id="431" r:id="rId11"/>
    <p:sldId id="459" r:id="rId12"/>
    <p:sldId id="460" r:id="rId13"/>
    <p:sldId id="451" r:id="rId14"/>
    <p:sldId id="461" r:id="rId15"/>
    <p:sldId id="462" r:id="rId16"/>
    <p:sldId id="274" r:id="rId17"/>
    <p:sldId id="463" r:id="rId18"/>
    <p:sldId id="393" r:id="rId19"/>
    <p:sldId id="437" r:id="rId20"/>
    <p:sldId id="464" r:id="rId21"/>
    <p:sldId id="465" r:id="rId22"/>
    <p:sldId id="452" r:id="rId23"/>
    <p:sldId id="391" r:id="rId24"/>
    <p:sldId id="466" r:id="rId25"/>
    <p:sldId id="286" r:id="rId26"/>
    <p:sldId id="467" r:id="rId27"/>
    <p:sldId id="4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a:srgbClr val="F16F2C"/>
    <a:srgbClr val="AB3A8D"/>
    <a:srgbClr val="3F6182"/>
    <a:srgbClr val="002344"/>
    <a:srgbClr val="002C59"/>
    <a:srgbClr val="D9DBE7"/>
    <a:srgbClr val="BABF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5274" autoAdjust="0"/>
  </p:normalViewPr>
  <p:slideViewPr>
    <p:cSldViewPr snapToGrid="0">
      <p:cViewPr varScale="1">
        <p:scale>
          <a:sx n="80" d="100"/>
          <a:sy n="80" d="100"/>
        </p:scale>
        <p:origin x="48" y="48"/>
      </p:cViewPr>
      <p:guideLst>
        <p:guide orient="horz" pos="3861"/>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313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661D2F-18BE-4E5D-B1A4-A8DEFCE376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6512D6D-D4DC-4FD9-8779-E7DC7867B6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714FF2-5CC8-41EF-BB47-A4548CAA4B4D}" type="datetimeFigureOut">
              <a:rPr lang="en-GB" smtClean="0"/>
              <a:t>12/05/2020</a:t>
            </a:fld>
            <a:endParaRPr lang="en-GB" dirty="0"/>
          </a:p>
        </p:txBody>
      </p:sp>
      <p:sp>
        <p:nvSpPr>
          <p:cNvPr id="4" name="Footer Placeholder 3">
            <a:extLst>
              <a:ext uri="{FF2B5EF4-FFF2-40B4-BE49-F238E27FC236}">
                <a16:creationId xmlns:a16="http://schemas.microsoft.com/office/drawing/2014/main" id="{35CD46FC-5AC4-4F22-88A6-4EBA1CA55F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23382EA-B97A-4E21-A253-D3291AFFE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7178EE-8D4F-4575-97B2-378FBC260248}" type="slidenum">
              <a:rPr lang="en-GB" smtClean="0"/>
              <a:t>‹#›</a:t>
            </a:fld>
            <a:endParaRPr lang="en-GB" dirty="0"/>
          </a:p>
        </p:txBody>
      </p:sp>
    </p:spTree>
    <p:extLst>
      <p:ext uri="{BB962C8B-B14F-4D97-AF65-F5344CB8AC3E}">
        <p14:creationId xmlns:p14="http://schemas.microsoft.com/office/powerpoint/2010/main" val="271607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2979-7573-0245-A205-89877B51148D}" type="datetimeFigureOut">
              <a:rPr lang="en-US" smtClean="0"/>
              <a:t>5/12/2020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59A8B-1473-7244-BDC6-DDEB21BE284A}" type="slidenum">
              <a:rPr lang="en-US" smtClean="0"/>
              <a:t>‹#›</a:t>
            </a:fld>
            <a:endParaRPr lang="en-US" dirty="0"/>
          </a:p>
        </p:txBody>
      </p:sp>
    </p:spTree>
    <p:extLst>
      <p:ext uri="{BB962C8B-B14F-4D97-AF65-F5344CB8AC3E}">
        <p14:creationId xmlns:p14="http://schemas.microsoft.com/office/powerpoint/2010/main" val="62963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bc.co.uk/news/health-4691205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bc.co.uk/news/health-4691205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cgp.org.uk/training-exams/discover-general-practice/overseas-doctors-guide/the-national-health-service.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cgp.org.uk/training-exams/discover-general-practice/overseas-doctors-guide/the-national-health-service.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rcgp.org.uk/clinical-and-research/about/clinical-news/2017/december/90-per-cent-of-people-with-mental-health-problems-cared-for-within-primary-care.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ncerresearchuk.org/health-professional/cancer-statistics/risk/overweight-and-obesity"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bmj.com/content/351/bmj.h3441" TargetMode="External"/><Relationship Id="rId4" Type="http://schemas.openxmlformats.org/officeDocument/2006/relationships/hyperlink" Target="https://www.mentalhealth.org.uk/new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articles/overviewoftheukpopulation/november201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opulation.un.org/wpp/Graphs/DemographicProfil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cgp.org.uk/about-us/news/2017/december/3-before-gp-new-rcgp-mantra-to-help-combat-winter-pressures-in-general-practice.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harmaceutical-journal.com/news-and-analysis/news/uk-has-shortest-gp-consultations-in-europe-study-finds/20203923.article?firstPass=fals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Lato" panose="020F0502020204030203" pitchFamily="34" charset="0"/>
                <a:ea typeface="Lato" panose="020F0502020204030203" pitchFamily="34" charset="0"/>
                <a:cs typeface="Lato" panose="020F0502020204030203" pitchFamily="34" charset="0"/>
              </a:rPr>
              <a:t>Recommended format for this quiz: </a:t>
            </a:r>
          </a:p>
          <a:p>
            <a:pPr marL="171450" indent="-17145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Pupils in small groups 3-4.</a:t>
            </a:r>
          </a:p>
          <a:p>
            <a:pPr marL="171450" indent="-171450">
              <a:buFont typeface="Arial" panose="020B0604020202020204" pitchFamily="34" charset="0"/>
              <a:buChar char="•"/>
            </a:pPr>
            <a:endParaRPr lang="en-GB"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A, B, C and D printed on different coloured card supplied to each group (a template is provided at rcgp.org.uk/inspire in the resources section). </a:t>
            </a:r>
          </a:p>
          <a:p>
            <a:pPr marL="171450" indent="-171450">
              <a:buFont typeface="Arial" panose="020B0604020202020204" pitchFamily="34" charset="0"/>
              <a:buChar char="•"/>
            </a:pPr>
            <a:endParaRPr lang="en-GB"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Ask pupils to work in groups to answer multiple choice questions (they should feel less embarrassed working in a team and less pressure to get the answer right).</a:t>
            </a:r>
          </a:p>
          <a:p>
            <a:pPr marL="171450" indent="-171450">
              <a:buFont typeface="Arial" panose="020B0604020202020204" pitchFamily="34" charset="0"/>
              <a:buChar char="•"/>
            </a:pPr>
            <a:endParaRPr lang="en-GB"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This works best if it is not rushed. It is important to make it clear what the winning answer is and elaborate upon it, allowing time for the groups to react and chat when the answer is revealed. </a:t>
            </a:r>
          </a:p>
          <a:p>
            <a:pPr marL="171450" indent="-171450">
              <a:buFont typeface="Arial" panose="020B0604020202020204" pitchFamily="34" charset="0"/>
              <a:buChar char="•"/>
            </a:pPr>
            <a:endParaRPr lang="en-GB"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Go through each question and the groups should raise their A, B, C or D in the air. Wait for every group to do this. </a:t>
            </a:r>
          </a:p>
          <a:p>
            <a:pPr marL="171450" indent="-171450">
              <a:buFont typeface="Arial" panose="020B0604020202020204" pitchFamily="34" charset="0"/>
              <a:buChar char="•"/>
            </a:pPr>
            <a:endParaRPr lang="en-GB"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GB" b="1" dirty="0">
                <a:latin typeface="Lato" panose="020F0502020204030203" pitchFamily="34" charset="0"/>
                <a:ea typeface="Lato" panose="020F0502020204030203" pitchFamily="34" charset="0"/>
                <a:cs typeface="Lato" panose="020F0502020204030203" pitchFamily="34" charset="0"/>
              </a:rPr>
              <a:t>*The answers are on the immediate following slide - If you click ahead you give away the answer.* </a:t>
            </a:r>
          </a:p>
          <a:p>
            <a:endParaRPr lang="en-GB" sz="1300" dirty="0">
              <a:latin typeface="Lato" panose="020F0502020204030203" pitchFamily="34" charset="0"/>
              <a:ea typeface="Lato" panose="020F0502020204030203" pitchFamily="34" charset="0"/>
              <a:cs typeface="Lato" panose="020F0502020204030203"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721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fontAlgn="base"/>
            <a:r>
              <a:rPr lang="en-GB" sz="14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ANSWER: </a:t>
            </a:r>
          </a:p>
          <a:p>
            <a:pPr fontAlgn="base"/>
            <a:r>
              <a:rPr lang="en-GB" sz="1400" dirty="0">
                <a:latin typeface="Lato" panose="020F0502020204030203" pitchFamily="34" charset="0"/>
                <a:ea typeface="Lato" panose="020F0502020204030203" pitchFamily="34" charset="0"/>
                <a:cs typeface="Lato" panose="020F0502020204030203" pitchFamily="34" charset="0"/>
              </a:rPr>
              <a:t>C 	1734</a:t>
            </a:r>
          </a:p>
          <a:p>
            <a:pPr fontAlgn="base"/>
            <a:endParaRPr lang="en-GB" sz="1200" b="0" i="0" kern="1200" dirty="0">
              <a:solidFill>
                <a:schemeClr val="tx1"/>
              </a:solidFill>
              <a:effectLst/>
              <a:latin typeface="+mn-lt"/>
              <a:ea typeface="+mn-ea"/>
              <a:cs typeface="+mn-cs"/>
            </a:endParaRPr>
          </a:p>
          <a:p>
            <a:pPr fontAlgn="base"/>
            <a:r>
              <a:rPr lang="en-GB" sz="1400" dirty="0">
                <a:latin typeface="Lato" panose="020F0502020204030203" pitchFamily="34" charset="0"/>
                <a:ea typeface="Lato" panose="020F0502020204030203" pitchFamily="34" charset="0"/>
                <a:cs typeface="Lato" panose="020F0502020204030203" pitchFamily="34" charset="0"/>
              </a:rPr>
              <a:t>More information to explain this figure on the next slide. </a:t>
            </a:r>
          </a:p>
          <a:p>
            <a:pPr fontAlgn="base"/>
            <a:endParaRPr lang="en-GB" sz="1400" dirty="0">
              <a:latin typeface="Lato" panose="020F0502020204030203" pitchFamily="34" charset="0"/>
              <a:ea typeface="Lato" panose="020F0502020204030203" pitchFamily="34" charset="0"/>
              <a:cs typeface="Lato" panose="020F0502020204030203" pitchFamily="34" charset="0"/>
            </a:endParaRPr>
          </a:p>
          <a:p>
            <a:pPr fontAlgn="base"/>
            <a:endParaRPr lang="en-GB" sz="1400" dirty="0">
              <a:latin typeface="Lato" panose="020F0502020204030203" pitchFamily="34" charset="0"/>
              <a:ea typeface="Lato" panose="020F0502020204030203" pitchFamily="34" charset="0"/>
              <a:cs typeface="Lato" panose="020F0502020204030203" pitchFamily="34" charset="0"/>
            </a:endParaRPr>
          </a:p>
          <a:p>
            <a:pPr fontAlgn="base"/>
            <a:endParaRPr lang="en-GB" sz="1400" dirty="0">
              <a:latin typeface="Lato" panose="020F0502020204030203" pitchFamily="34" charset="0"/>
              <a:ea typeface="Lato" panose="020F0502020204030203" pitchFamily="34" charset="0"/>
              <a:cs typeface="Lato" panose="020F0502020204030203" pitchFamily="34" charset="0"/>
            </a:endParaRPr>
          </a:p>
          <a:p>
            <a:pPr fontAlgn="base"/>
            <a:endParaRPr lang="en-GB" sz="1400" dirty="0">
              <a:latin typeface="Lato" panose="020F0502020204030203" pitchFamily="34" charset="0"/>
              <a:ea typeface="Lato" panose="020F0502020204030203" pitchFamily="34" charset="0"/>
              <a:cs typeface="Lato" panose="020F0502020204030203" pitchFamily="34" charset="0"/>
            </a:endParaRPr>
          </a:p>
          <a:p>
            <a:pPr fontAlgn="base"/>
            <a:endParaRPr lang="en-GB" sz="1400" dirty="0">
              <a:latin typeface="Lato" panose="020F0502020204030203" pitchFamily="34" charset="0"/>
              <a:ea typeface="Lato" panose="020F0502020204030203" pitchFamily="34" charset="0"/>
              <a:cs typeface="Lato" panose="020F0502020204030203" pitchFamily="34" charset="0"/>
            </a:endParaRPr>
          </a:p>
          <a:p>
            <a:pPr fontAlgn="base"/>
            <a:endParaRPr lang="en-GB" sz="1400" dirty="0">
              <a:latin typeface="Lato" panose="020F0502020204030203" pitchFamily="34" charset="0"/>
              <a:ea typeface="Lato" panose="020F0502020204030203" pitchFamily="34" charset="0"/>
              <a:cs typeface="Lato" panose="020F0502020204030203" pitchFamily="34" charset="0"/>
            </a:endParaRPr>
          </a:p>
          <a:p>
            <a:pPr fontAlgn="base"/>
            <a:endParaRPr lang="en-GB" sz="1400" dirty="0">
              <a:latin typeface="Lato" panose="020F0502020204030203" pitchFamily="34" charset="0"/>
              <a:ea typeface="Lato" panose="020F0502020204030203" pitchFamily="34" charset="0"/>
              <a:cs typeface="Lato" panose="020F0502020204030203" pitchFamily="34" charset="0"/>
            </a:endParaRPr>
          </a:p>
          <a:p>
            <a:pPr fontAlgn="base"/>
            <a:endParaRPr lang="en-GB" sz="1400" dirty="0">
              <a:latin typeface="Lato" panose="020F0502020204030203" pitchFamily="34" charset="0"/>
              <a:ea typeface="Lato" panose="020F0502020204030203" pitchFamily="34" charset="0"/>
              <a:cs typeface="Lato" panose="020F0502020204030203" pitchFamily="34" charset="0"/>
            </a:endParaRPr>
          </a:p>
          <a:p>
            <a:pPr fontAlgn="base"/>
            <a:endParaRPr lang="en-GB" sz="1400" dirty="0">
              <a:latin typeface="Lato" panose="020F0502020204030203" pitchFamily="34" charset="0"/>
              <a:ea typeface="Lato" panose="020F0502020204030203" pitchFamily="34" charset="0"/>
              <a:cs typeface="Lato" panose="020F0502020204030203" pitchFamily="34" charset="0"/>
            </a:endParaRPr>
          </a:p>
          <a:p>
            <a:endParaRPr lang="en-GB" sz="1400" dirty="0">
              <a:latin typeface="Lato" panose="020F0502020204030203" pitchFamily="34" charset="0"/>
              <a:ea typeface="Lato" panose="020F0502020204030203" pitchFamily="34" charset="0"/>
              <a:cs typeface="Lato" panose="020F0502020204030203" pitchFamily="34" charset="0"/>
            </a:endParaRPr>
          </a:p>
          <a:p>
            <a:r>
              <a:rPr lang="en-GB" sz="1400" b="1" dirty="0">
                <a:latin typeface="Lato" panose="020F0502020204030203" pitchFamily="34" charset="0"/>
                <a:ea typeface="Lato" panose="020F0502020204030203" pitchFamily="34" charset="0"/>
                <a:cs typeface="Lato" panose="020F0502020204030203" pitchFamily="34" charset="0"/>
              </a:rPr>
              <a:t>2019 SOURCE</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a:latin typeface="Lato" panose="020F0502020204030203" pitchFamily="34" charset="0"/>
                <a:ea typeface="Lato" panose="020F0502020204030203" pitchFamily="34" charset="0"/>
                <a:cs typeface="Lato" panose="020F0502020204030203" pitchFamily="34" charset="0"/>
                <a:hlinkClick r:id="rId3"/>
              </a:rPr>
              <a:t>https://www.bbc.co.uk/news/health-46912055</a:t>
            </a:r>
            <a:r>
              <a:rPr lang="en-GB" sz="1400" dirty="0">
                <a:latin typeface="Lato" panose="020F0502020204030203" pitchFamily="34" charset="0"/>
                <a:ea typeface="Lato" panose="020F0502020204030203" pitchFamily="34" charset="0"/>
                <a:cs typeface="Lato" panose="020F0502020204030203" pitchFamily="34" charset="0"/>
              </a:rPr>
              <a:t> </a:t>
            </a:r>
          </a:p>
          <a:p>
            <a:pPr fontAlgn="base"/>
            <a:endParaRPr lang="en-GB" sz="1400" dirty="0">
              <a:latin typeface="Lato" panose="020F0502020204030203" pitchFamily="34" charset="0"/>
              <a:ea typeface="Lato" panose="020F0502020204030203" pitchFamily="34" charset="0"/>
              <a:cs typeface="Lato" panose="020F0502020204030203" pitchFamily="34" charset="0"/>
            </a:endParaRPr>
          </a:p>
          <a:p>
            <a:pPr fontAlgn="base"/>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597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Lato" panose="020F0502020204030203" pitchFamily="34" charset="0"/>
              <a:ea typeface="Lato" panose="020F0502020204030203" pitchFamily="34" charset="0"/>
              <a:cs typeface="Lato" panose="020F0502020204030203" pitchFamily="34" charset="0"/>
            </a:endParaRPr>
          </a:p>
          <a:p>
            <a:pPr fontAlgn="base"/>
            <a:r>
              <a:rPr lang="en-GB" dirty="0">
                <a:latin typeface="Lato" panose="020F0502020204030203" pitchFamily="34" charset="0"/>
                <a:ea typeface="Lato" panose="020F0502020204030203" pitchFamily="34" charset="0"/>
                <a:cs typeface="Lato" panose="020F0502020204030203" pitchFamily="34" charset="0"/>
              </a:rPr>
              <a:t>There are variances around the country </a:t>
            </a:r>
          </a:p>
          <a:p>
            <a:pPr fontAlgn="base"/>
            <a:endParaRPr lang="en-GB" dirty="0">
              <a:latin typeface="Lato" panose="020F0502020204030203" pitchFamily="34" charset="0"/>
              <a:ea typeface="Lato" panose="020F0502020204030203" pitchFamily="34" charset="0"/>
              <a:cs typeface="Lato" panose="020F0502020204030203" pitchFamily="34" charset="0"/>
            </a:endParaRPr>
          </a:p>
          <a:p>
            <a:pPr fontAlgn="base"/>
            <a:r>
              <a:rPr lang="en-GB" dirty="0">
                <a:latin typeface="Lato" panose="020F0502020204030203" pitchFamily="34" charset="0"/>
                <a:ea typeface="Lato" panose="020F0502020204030203" pitchFamily="34" charset="0"/>
                <a:cs typeface="Lato" panose="020F0502020204030203" pitchFamily="34" charset="0"/>
              </a:rPr>
              <a:t>Bradford City has an average of 2,587 per GP while Camden has 1,227. </a:t>
            </a: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2019 SOURCE</a:t>
            </a:r>
            <a:r>
              <a:rPr lang="en-GB" dirty="0">
                <a:latin typeface="Lato" panose="020F0502020204030203" pitchFamily="34" charset="0"/>
                <a:ea typeface="Lato" panose="020F0502020204030203" pitchFamily="34" charset="0"/>
                <a:cs typeface="Lato" panose="020F0502020204030203" pitchFamily="34" charset="0"/>
              </a:rPr>
              <a:t>: </a:t>
            </a:r>
            <a:r>
              <a:rPr lang="en-GB" dirty="0">
                <a:latin typeface="Lato" panose="020F0502020204030203" pitchFamily="34" charset="0"/>
                <a:ea typeface="Lato" panose="020F0502020204030203" pitchFamily="34" charset="0"/>
                <a:cs typeface="Lato" panose="020F0502020204030203" pitchFamily="34" charset="0"/>
                <a:hlinkClick r:id="rId3"/>
              </a:rPr>
              <a:t>https://www.bbc.co.uk/news/health-46912055</a:t>
            </a:r>
            <a:r>
              <a:rPr lang="en-GB" dirty="0">
                <a:latin typeface="Lato" panose="020F0502020204030203" pitchFamily="34" charset="0"/>
                <a:ea typeface="Lato" panose="020F0502020204030203" pitchFamily="34" charset="0"/>
                <a:cs typeface="Lato" panose="020F0502020204030203" pitchFamily="34" charset="0"/>
              </a:rPr>
              <a:t> </a:t>
            </a:r>
          </a:p>
          <a:p>
            <a:endParaRPr lang="en-GB"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11</a:t>
            </a:fld>
            <a:endParaRPr lang="en-US" dirty="0"/>
          </a:p>
        </p:txBody>
      </p:sp>
    </p:spTree>
    <p:extLst>
      <p:ext uri="{BB962C8B-B14F-4D97-AF65-F5344CB8AC3E}">
        <p14:creationId xmlns:p14="http://schemas.microsoft.com/office/powerpoint/2010/main" val="232272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01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9809CDA-1ECB-4555-8777-7218D3C7BAC2}"/>
              </a:ext>
            </a:extLst>
          </p:cNvPr>
          <p:cNvSpPr/>
          <p:nvPr/>
        </p:nvSpPr>
        <p:spPr>
          <a:xfrm>
            <a:off x="685800" y="4400550"/>
            <a:ext cx="5486400" cy="3323987"/>
          </a:xfrm>
          <a:prstGeom prst="rect">
            <a:avLst/>
          </a:prstGeom>
        </p:spPr>
        <p:txBody>
          <a:bodyPr wrap="square">
            <a:spAutoFit/>
          </a:bodyPr>
          <a:lstStyle/>
          <a:p>
            <a:pPr lvl="0">
              <a:defRPr/>
            </a:pPr>
            <a:r>
              <a:rPr lang="en-GB" sz="1400" b="1" dirty="0">
                <a:solidFill>
                  <a:prstClr val="black"/>
                </a:solidFill>
                <a:latin typeface="Lato" panose="020F0502020204030203" pitchFamily="34" charset="0"/>
                <a:ea typeface="Lato" panose="020F0502020204030203" pitchFamily="34" charset="0"/>
                <a:cs typeface="Lato" panose="020F0502020204030203" pitchFamily="34" charset="0"/>
              </a:rPr>
              <a:t>ANSWER 	</a:t>
            </a:r>
            <a:r>
              <a:rPr lang="en-GB" sz="1400" dirty="0">
                <a:solidFill>
                  <a:prstClr val="black"/>
                </a:solidFill>
                <a:latin typeface="Lato" panose="020F0502020204030203" pitchFamily="34" charset="0"/>
                <a:ea typeface="Lato" panose="020F0502020204030203" pitchFamily="34" charset="0"/>
                <a:cs typeface="Lato" panose="020F0502020204030203" pitchFamily="34" charset="0"/>
              </a:rPr>
              <a:t>	</a:t>
            </a:r>
          </a:p>
          <a:p>
            <a:pPr marL="342900" lvl="0" indent="-342900">
              <a:buAutoNum type="alphaUcPeriod" startAt="4"/>
              <a:defRPr/>
            </a:pPr>
            <a:r>
              <a:rPr lang="en-GB" sz="1400" dirty="0">
                <a:solidFill>
                  <a:prstClr val="black"/>
                </a:solidFill>
                <a:latin typeface="Lato" panose="020F0502020204030203" pitchFamily="34" charset="0"/>
                <a:ea typeface="Lato" panose="020F0502020204030203" pitchFamily="34" charset="0"/>
                <a:cs typeface="Lato" panose="020F0502020204030203" pitchFamily="34" charset="0"/>
              </a:rPr>
              <a:t>90%</a:t>
            </a:r>
          </a:p>
          <a:p>
            <a:pPr marL="342900" lvl="0" indent="-342900">
              <a:buAutoNum type="alphaUcPeriod" startAt="4"/>
              <a:defRPr/>
            </a:pPr>
            <a:endParaRPr lang="en-GB" sz="1400"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r>
              <a:rPr lang="en-GB" sz="1400" dirty="0">
                <a:solidFill>
                  <a:prstClr val="black"/>
                </a:solidFill>
                <a:latin typeface="Lato" panose="020F0502020204030203" pitchFamily="34" charset="0"/>
                <a:ea typeface="Lato" panose="020F0502020204030203" pitchFamily="34" charset="0"/>
                <a:cs typeface="Lato" panose="020F0502020204030203" pitchFamily="34" charset="0"/>
              </a:rPr>
              <a:t>More information on the next slide. </a:t>
            </a:r>
          </a:p>
          <a:p>
            <a:pPr lvl="0">
              <a:defRPr/>
            </a:pPr>
            <a:endParaRPr lang="en-GB" sz="1400"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endParaRPr lang="en-GB" sz="1400"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endParaRPr lang="en-GB" sz="1400"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endParaRPr lang="en-GB" sz="1400"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endParaRPr lang="en-GB" sz="1400"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endParaRPr lang="en-GB" sz="1400"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r>
              <a:rPr lang="en-GB" sz="1400" dirty="0">
                <a:solidFill>
                  <a:prstClr val="black"/>
                </a:solidFill>
                <a:latin typeface="Lato" panose="020F0502020204030203" pitchFamily="34" charset="0"/>
                <a:ea typeface="Lato" panose="020F0502020204030203" pitchFamily="34" charset="0"/>
                <a:cs typeface="Lato" panose="020F0502020204030203" pitchFamily="34" charset="0"/>
              </a:rPr>
              <a:t>SOURCE: </a:t>
            </a:r>
            <a:r>
              <a:rPr lang="en-GB" sz="1400" dirty="0">
                <a:solidFill>
                  <a:prstClr val="black"/>
                </a:solidFill>
                <a:latin typeface="Lato" panose="020F0502020204030203" pitchFamily="34" charset="0"/>
                <a:ea typeface="Lato" panose="020F0502020204030203" pitchFamily="34" charset="0"/>
                <a:cs typeface="Lato" panose="020F0502020204030203" pitchFamily="34" charset="0"/>
                <a:hlinkClick r:id="rId3"/>
              </a:rPr>
              <a:t>https://www.rcgp.org.uk/training-exams/discover-general-practice/overseas-doctors-guide/the-national-health-service.aspx</a:t>
            </a:r>
            <a:r>
              <a:rPr lang="en-GB" sz="1400" dirty="0">
                <a:solidFill>
                  <a:prstClr val="black"/>
                </a:solidFill>
                <a:latin typeface="Lato" panose="020F0502020204030203" pitchFamily="34" charset="0"/>
                <a:ea typeface="Lato" panose="020F0502020204030203" pitchFamily="34" charset="0"/>
                <a:cs typeface="Lato" panose="020F0502020204030203" pitchFamily="34" charset="0"/>
              </a:rPr>
              <a:t> </a:t>
            </a:r>
          </a:p>
          <a:p>
            <a:pPr lvl="0">
              <a:defRPr/>
            </a:pPr>
            <a:r>
              <a:rPr lang="en-GB" sz="1400" dirty="0">
                <a:solidFill>
                  <a:prstClr val="black"/>
                </a:solidFill>
                <a:latin typeface="Lato" panose="020F0502020204030203" pitchFamily="34" charset="0"/>
                <a:ea typeface="Lato" panose="020F0502020204030203" pitchFamily="34" charset="0"/>
                <a:cs typeface="Lato" panose="020F0502020204030203" pitchFamily="34" charset="0"/>
              </a:rPr>
              <a:t> </a:t>
            </a:r>
          </a:p>
          <a:p>
            <a:pPr lvl="0">
              <a:defRPr/>
            </a:pPr>
            <a:endParaRPr lang="en-GB" sz="1400" dirty="0">
              <a:solidFill>
                <a:prstClr val="black"/>
              </a:solidFill>
              <a:latin typeface="ArialMT"/>
            </a:endParaRPr>
          </a:p>
        </p:txBody>
      </p:sp>
    </p:spTree>
    <p:extLst>
      <p:ext uri="{BB962C8B-B14F-4D97-AF65-F5344CB8AC3E}">
        <p14:creationId xmlns:p14="http://schemas.microsoft.com/office/powerpoint/2010/main" val="2351626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Of all the interactions within the NHS General Practice is the bedrock. </a:t>
            </a:r>
          </a:p>
          <a:p>
            <a:pPr lvl="0">
              <a:defRPr/>
            </a:pPr>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General Practice forms part of primary care ‘The first points of contact’… </a:t>
            </a:r>
          </a:p>
          <a:p>
            <a:pPr lvl="0">
              <a:defRPr/>
            </a:pPr>
            <a:endParaRPr lang="en-GB" b="1"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What is primary care?</a:t>
            </a:r>
          </a:p>
          <a:p>
            <a:pPr lvl="0">
              <a:defRPr/>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General Practice, dentist, optometry, community pharmacy. </a:t>
            </a:r>
          </a:p>
          <a:p>
            <a:pPr lvl="0">
              <a:defRPr/>
            </a:pPr>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Secondary care: </a:t>
            </a:r>
          </a:p>
          <a:p>
            <a:pPr lvl="0">
              <a:defRPr/>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Usually based in hospitals, referrals to departments who treat specific conditions i.e. operations, cardiology, rehabilitation, dietician. </a:t>
            </a:r>
          </a:p>
          <a:p>
            <a:pPr lvl="0">
              <a:defRPr/>
            </a:pPr>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SOURCE: </a:t>
            </a:r>
            <a:r>
              <a:rPr lang="en-GB" dirty="0">
                <a:solidFill>
                  <a:prstClr val="black"/>
                </a:solidFill>
                <a:latin typeface="Lato" panose="020F0502020204030203" pitchFamily="34" charset="0"/>
                <a:ea typeface="Lato" panose="020F0502020204030203" pitchFamily="34" charset="0"/>
                <a:cs typeface="Lato" panose="020F0502020204030203" pitchFamily="34" charset="0"/>
                <a:hlinkClick r:id="rId3"/>
              </a:rPr>
              <a:t>https://www.rcgp.org.uk/training-exams/discover-general-practice/overseas-doctors-guide/the-national-health-service.aspx</a:t>
            </a:r>
            <a:r>
              <a:rPr lang="en-GB" dirty="0">
                <a:solidFill>
                  <a:prstClr val="black"/>
                </a:solidFill>
                <a:latin typeface="Lato" panose="020F0502020204030203" pitchFamily="34" charset="0"/>
                <a:ea typeface="Lato" panose="020F0502020204030203" pitchFamily="34" charset="0"/>
                <a:cs typeface="Lato" panose="020F0502020204030203" pitchFamily="34" charset="0"/>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812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146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GB" sz="1400" b="1" dirty="0">
                <a:latin typeface="Lato" panose="020F0502020204030203" pitchFamily="34" charset="0"/>
                <a:ea typeface="Lato" panose="020F0502020204030203" pitchFamily="34" charset="0"/>
                <a:cs typeface="Lato" panose="020F0502020204030203" pitchFamily="34" charset="0"/>
              </a:rPr>
              <a:t>ANSWER		</a:t>
            </a:r>
          </a:p>
          <a:p>
            <a:r>
              <a:rPr lang="en-GB" sz="1400" b="1" dirty="0">
                <a:latin typeface="Lato" panose="020F0502020204030203" pitchFamily="34" charset="0"/>
                <a:ea typeface="Lato" panose="020F0502020204030203" pitchFamily="34" charset="0"/>
                <a:cs typeface="Lato" panose="020F0502020204030203" pitchFamily="34" charset="0"/>
              </a:rPr>
              <a:t>B: Mental Health</a:t>
            </a: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rPr>
              <a:t>One in six people will experience a mental health problem in any given year.  In 2018 - 90 per cent make primary care (visiting a GP) their first port of call. </a:t>
            </a: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r>
              <a:rPr lang="en-GB" sz="1400" dirty="0">
                <a:latin typeface="Lato" panose="020F0502020204030203" pitchFamily="34" charset="0"/>
                <a:ea typeface="Lato" panose="020F0502020204030203" pitchFamily="34" charset="0"/>
                <a:cs typeface="Lato" panose="020F0502020204030203" pitchFamily="34" charset="0"/>
              </a:rPr>
              <a:t>More information on the next slide. </a:t>
            </a:r>
          </a:p>
          <a:p>
            <a:endParaRPr lang="en-GB" dirty="0"/>
          </a:p>
          <a:p>
            <a:pPr lvl="0">
              <a:defRPr/>
            </a:pPr>
            <a:endParaRPr lang="en-GB" dirty="0"/>
          </a:p>
          <a:p>
            <a:endParaRPr lang="en-GB" dirty="0"/>
          </a:p>
          <a:p>
            <a:endParaRPr lang="en-GB" dirty="0"/>
          </a:p>
          <a:p>
            <a:r>
              <a:rPr lang="en-GB" b="1" dirty="0"/>
              <a:t>SOURCE</a:t>
            </a:r>
          </a:p>
          <a:p>
            <a:r>
              <a:rPr lang="en-GB" dirty="0">
                <a:latin typeface="Lato" panose="020F0502020204030203" pitchFamily="34" charset="0"/>
                <a:ea typeface="Lato" panose="020F0502020204030203" pitchFamily="34" charset="0"/>
                <a:cs typeface="Lato" panose="020F0502020204030203" pitchFamily="34" charset="0"/>
                <a:hlinkClick r:id="rId3"/>
              </a:rPr>
              <a:t>https://www.rcgp.org.uk/clinical-and-research/about/clinical-news/2017/december/90-per-cent-of-people-with-mental-health-problems-cared-for-within-primary-care.aspx</a:t>
            </a:r>
            <a:r>
              <a:rPr lang="en-GB" dirty="0">
                <a:latin typeface="Lato" panose="020F0502020204030203" pitchFamily="34" charset="0"/>
                <a:ea typeface="Lato" panose="020F0502020204030203" pitchFamily="34" charset="0"/>
                <a:cs typeface="Lato" panose="020F0502020204030203" pitchFamily="34" charset="0"/>
              </a:rPr>
              <a: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320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Lato" panose="020F0502020204030203" pitchFamily="34" charset="0"/>
                <a:ea typeface="Lato" panose="020F0502020204030203" pitchFamily="34" charset="0"/>
                <a:cs typeface="Lato" panose="020F0502020204030203" pitchFamily="34" charset="0"/>
              </a:rPr>
              <a:t>Cancer Research UK reports that 62% of UK adults are overweight or obese. It is the biggest cause of cancer after smoking.</a:t>
            </a:r>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hlinkClick r:id="rId3"/>
              </a:rPr>
              <a:t>https://www.cancerresearchuk.org/health-professional/cancer-statistics/risk/overweight-and-obesity</a:t>
            </a:r>
            <a:r>
              <a:rPr lang="en-GB" dirty="0">
                <a:latin typeface="Lato" panose="020F0502020204030203" pitchFamily="34" charset="0"/>
                <a:ea typeface="Lato" panose="020F0502020204030203" pitchFamily="34" charset="0"/>
                <a:cs typeface="Lato" panose="020F0502020204030203" pitchFamily="34" charset="0"/>
              </a:rPr>
              <a:t> </a:t>
            </a:r>
          </a:p>
          <a:p>
            <a:endParaRPr lang="en-GB" dirty="0">
              <a:latin typeface="Lato" panose="020F0502020204030203" pitchFamily="34" charset="0"/>
              <a:ea typeface="Lato" panose="020F0502020204030203" pitchFamily="34" charset="0"/>
              <a:cs typeface="Lato" panose="020F0502020204030203" pitchFamily="34" charset="0"/>
            </a:endParaRPr>
          </a:p>
          <a:p>
            <a:pPr>
              <a:defRPr/>
            </a:pPr>
            <a:r>
              <a:rPr lang="en-GB" dirty="0">
                <a:latin typeface="Lato" panose="020F0502020204030203" pitchFamily="34" charset="0"/>
                <a:ea typeface="Lato" panose="020F0502020204030203" pitchFamily="34" charset="0"/>
                <a:cs typeface="Lato" panose="020F0502020204030203" pitchFamily="34" charset="0"/>
                <a:hlinkClick r:id="rId4"/>
              </a:rPr>
              <a:t>https://www.mentalhealth.org.uk/news/</a:t>
            </a:r>
            <a:endParaRPr lang="en-GB" dirty="0">
              <a:latin typeface="Lato" panose="020F0502020204030203" pitchFamily="34" charset="0"/>
              <a:ea typeface="Lato" panose="020F0502020204030203" pitchFamily="34" charset="0"/>
              <a:cs typeface="Lato" panose="020F0502020204030203" pitchFamily="34" charset="0"/>
            </a:endParaRPr>
          </a:p>
          <a:p>
            <a:pPr>
              <a:defRPr/>
            </a:pPr>
            <a:endParaRPr lang="en-GB" dirty="0"/>
          </a:p>
          <a:p>
            <a:pPr>
              <a:defRPr/>
            </a:pPr>
            <a:r>
              <a:rPr lang="en-GB" dirty="0">
                <a:latin typeface="Lato" panose="020F0502020204030203" pitchFamily="34" charset="0"/>
                <a:ea typeface="Lato" panose="020F0502020204030203" pitchFamily="34" charset="0"/>
                <a:cs typeface="Lato" panose="020F0502020204030203" pitchFamily="34" charset="0"/>
                <a:hlinkClick r:id="rId5"/>
              </a:rPr>
              <a:t>https://www.bmj.com/content/351/bmj.h3441</a:t>
            </a:r>
            <a:endParaRPr lang="en-GB" dirty="0">
              <a:latin typeface="Lato" panose="020F0502020204030203" pitchFamily="34" charset="0"/>
              <a:ea typeface="Lato" panose="020F0502020204030203" pitchFamily="34" charset="0"/>
              <a:cs typeface="Lato" panose="020F0502020204030203" pitchFamily="34" charset="0"/>
            </a:endParaRPr>
          </a:p>
          <a:p>
            <a:pPr lvl="0">
              <a:defRPr/>
            </a:pPr>
            <a:endParaRPr lang="en-GB" dirty="0"/>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17</a:t>
            </a:fld>
            <a:endParaRPr lang="en-US" dirty="0"/>
          </a:p>
        </p:txBody>
      </p:sp>
    </p:spTree>
    <p:extLst>
      <p:ext uri="{BB962C8B-B14F-4D97-AF65-F5344CB8AC3E}">
        <p14:creationId xmlns:p14="http://schemas.microsoft.com/office/powerpoint/2010/main" val="767451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919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latin typeface="Lato" panose="020F0502020204030203" pitchFamily="34" charset="0"/>
                <a:ea typeface="Lato" panose="020F0502020204030203" pitchFamily="34" charset="0"/>
                <a:cs typeface="Lato" panose="020F0502020204030203" pitchFamily="34" charset="0"/>
              </a:rPr>
              <a:t>ANSWER 	</a:t>
            </a:r>
          </a:p>
          <a:p>
            <a:r>
              <a:rPr lang="en-GB" sz="1400" b="1" dirty="0">
                <a:latin typeface="Lato" panose="020F0502020204030203" pitchFamily="34" charset="0"/>
                <a:ea typeface="Lato" panose="020F0502020204030203" pitchFamily="34" charset="0"/>
                <a:cs typeface="Lato" panose="020F0502020204030203" pitchFamily="34" charset="0"/>
              </a:rPr>
              <a:t>B. 23.9% </a:t>
            </a:r>
          </a:p>
          <a:p>
            <a:endParaRPr lang="en-GB" dirty="0"/>
          </a:p>
          <a:p>
            <a:r>
              <a:rPr lang="en-GB" sz="1400" dirty="0">
                <a:latin typeface="Lato" panose="020F0502020204030203" pitchFamily="34" charset="0"/>
                <a:ea typeface="Lato" panose="020F0502020204030203" pitchFamily="34" charset="0"/>
                <a:cs typeface="Lato" panose="020F0502020204030203" pitchFamily="34" charset="0"/>
              </a:rPr>
              <a:t>More information on the next slide. </a:t>
            </a:r>
          </a:p>
          <a:p>
            <a:pPr lvl="0">
              <a:defRPr/>
            </a:pPr>
            <a:endParaRPr lang="en-GB" dirty="0"/>
          </a:p>
          <a:p>
            <a:pPr lvl="0">
              <a:defRPr/>
            </a:pPr>
            <a:endParaRPr lang="en-GB" dirty="0"/>
          </a:p>
          <a:p>
            <a:pPr lvl="0">
              <a:defRPr/>
            </a:pPr>
            <a:endParaRPr lang="en-GB" dirty="0"/>
          </a:p>
          <a:p>
            <a:pPr lvl="0">
              <a:defRPr/>
            </a:pPr>
            <a:endParaRPr lang="en-GB" dirty="0"/>
          </a:p>
          <a:p>
            <a:pPr lvl="0">
              <a:defRPr/>
            </a:pPr>
            <a:endParaRPr lang="en-GB" dirty="0"/>
          </a:p>
          <a:p>
            <a:pPr lvl="0">
              <a:defRPr/>
            </a:pPr>
            <a:endParaRPr lang="en-GB" dirty="0"/>
          </a:p>
          <a:p>
            <a:pPr lvl="0">
              <a:defRPr/>
            </a:pPr>
            <a:endParaRPr lang="en-GB" dirty="0"/>
          </a:p>
          <a:p>
            <a:pPr lvl="0">
              <a:defRPr/>
            </a:pPr>
            <a:endParaRPr lang="en-GB" dirty="0"/>
          </a:p>
          <a:p>
            <a:pPr lvl="0">
              <a:defRPr/>
            </a:pPr>
            <a:endParaRPr lang="en-GB" dirty="0"/>
          </a:p>
          <a:p>
            <a:pPr lvl="0">
              <a:defRPr/>
            </a:pPr>
            <a:endParaRPr lang="en-GB" dirty="0"/>
          </a:p>
          <a:p>
            <a:pPr lvl="0">
              <a:defRPr/>
            </a:pPr>
            <a:endParaRPr lang="en-GB" dirty="0"/>
          </a:p>
          <a:p>
            <a:pPr>
              <a:defRPr/>
            </a:pPr>
            <a:r>
              <a:rPr lang="en-GB" b="1" dirty="0">
                <a:latin typeface="Lato" panose="020F0502020204030203" pitchFamily="34" charset="0"/>
                <a:ea typeface="Lato" panose="020F0502020204030203" pitchFamily="34" charset="0"/>
                <a:cs typeface="Lato" panose="020F0502020204030203" pitchFamily="34" charset="0"/>
              </a:rPr>
              <a:t>2018 SOURCE: </a:t>
            </a:r>
            <a:r>
              <a:rPr lang="en-GB" dirty="0">
                <a:latin typeface="Lato" panose="020F0502020204030203" pitchFamily="34" charset="0"/>
                <a:ea typeface="Lato" panose="020F0502020204030203" pitchFamily="34" charset="0"/>
                <a:cs typeface="Lato" panose="020F0502020204030203" pitchFamily="34" charset="0"/>
                <a:hlinkClick r:id="rId3"/>
              </a:rPr>
              <a:t>https://www.ons.gov.uk/peoplepopulationandcommunity/populationandmigration/populationestimates/articles/overviewoftheukpopulation/november2018</a:t>
            </a:r>
            <a:r>
              <a:rPr lang="en-GB" dirty="0">
                <a:latin typeface="Lato" panose="020F0502020204030203" pitchFamily="34" charset="0"/>
                <a:ea typeface="Lato" panose="020F0502020204030203" pitchFamily="34" charset="0"/>
                <a:cs typeface="Lato" panose="020F0502020204030203" pitchFamily="34" charset="0"/>
              </a:rPr>
              <a:t> </a:t>
            </a:r>
          </a:p>
          <a:p>
            <a:pPr lvl="0">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944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17475"/>
          </a:xfrm>
        </p:spPr>
        <p:txBody>
          <a:bodyPr/>
          <a:lstStyle/>
          <a:p>
            <a:r>
              <a:rPr lang="en-GB" dirty="0">
                <a:latin typeface="Lato" panose="020F0502020204030203" pitchFamily="34" charset="0"/>
                <a:ea typeface="Lato" panose="020F0502020204030203" pitchFamily="34" charset="0"/>
                <a:cs typeface="Lato" panose="020F0502020204030203" pitchFamily="34" charset="0"/>
              </a:rPr>
              <a:t>In 1986 	15% of population were over 65</a:t>
            </a: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rPr>
              <a:t>By 2036 	the Office for National Statistics estimates are 23.9% will be over 65. </a:t>
            </a: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rPr>
              <a:t>That is 8.7 million people over the age of 65 in 1986 and 17.5 million by 2036. </a:t>
            </a: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rPr>
              <a:t>This impact upon general practice in the future and we will go on to explain why</a:t>
            </a: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581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There is no right or wrong answer to this.  </a:t>
            </a:r>
          </a:p>
          <a:p>
            <a:pPr lvl="0">
              <a:defRPr/>
            </a:pPr>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It is open to debate – and their opinion is valued and of interest.  </a:t>
            </a:r>
          </a:p>
          <a:p>
            <a:pPr lvl="0">
              <a:defRPr/>
            </a:pPr>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570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Possible discussion: </a:t>
            </a:r>
          </a:p>
          <a:p>
            <a:pPr lvl="0">
              <a:defRPr/>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How, when and why do GPs prioritise?</a:t>
            </a:r>
          </a:p>
          <a:p>
            <a:pPr lvl="0">
              <a:defRPr/>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What is meant by ‘communication skills’ </a:t>
            </a:r>
          </a:p>
          <a:p>
            <a:pPr lvl="0">
              <a:defRPr/>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Do they know what maintaining an ethical approach means? </a:t>
            </a:r>
          </a:p>
          <a:p>
            <a:pPr lvl="0">
              <a:defRPr/>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Or what the four pillars of medical ethics are? </a:t>
            </a:r>
          </a:p>
          <a:p>
            <a:pPr lvl="0">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691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bg1"/>
                </a:solidFill>
                <a:ea typeface="Lato" panose="020F0502020204030203" pitchFamily="34" charset="0"/>
                <a:cs typeface="Lato" panose="020F0502020204030203" pitchFamily="34" charset="0"/>
              </a:rPr>
              <a:t>The RCGP is the professional membership </a:t>
            </a:r>
          </a:p>
          <a:p>
            <a:r>
              <a:rPr lang="en-GB" dirty="0">
                <a:solidFill>
                  <a:schemeClr val="bg1"/>
                </a:solidFill>
                <a:ea typeface="Lato" panose="020F0502020204030203" pitchFamily="34" charset="0"/>
                <a:cs typeface="Lato" panose="020F0502020204030203" pitchFamily="34" charset="0"/>
              </a:rPr>
              <a:t>body for GPs and is here to help you explore </a:t>
            </a:r>
          </a:p>
          <a:p>
            <a:r>
              <a:rPr lang="en-GB" dirty="0">
                <a:solidFill>
                  <a:schemeClr val="bg1"/>
                </a:solidFill>
                <a:ea typeface="Lato" panose="020F0502020204030203" pitchFamily="34" charset="0"/>
                <a:cs typeface="Lato" panose="020F0502020204030203" pitchFamily="34" charset="0"/>
              </a:rPr>
              <a:t>and discover the endless opportunities </a:t>
            </a:r>
          </a:p>
          <a:p>
            <a:r>
              <a:rPr lang="en-GB" dirty="0">
                <a:solidFill>
                  <a:schemeClr val="bg1"/>
                </a:solidFill>
                <a:ea typeface="Lato" panose="020F0502020204030203" pitchFamily="34" charset="0"/>
                <a:cs typeface="Lato" panose="020F0502020204030203" pitchFamily="34" charset="0"/>
              </a:rPr>
              <a:t>general practice has to offer. Becoming a GP </a:t>
            </a:r>
          </a:p>
          <a:p>
            <a:r>
              <a:rPr lang="en-GB" dirty="0">
                <a:solidFill>
                  <a:schemeClr val="bg1"/>
                </a:solidFill>
                <a:ea typeface="Lato" panose="020F0502020204030203" pitchFamily="34" charset="0"/>
                <a:cs typeface="Lato" panose="020F0502020204030203" pitchFamily="34" charset="0"/>
              </a:rPr>
              <a:t>is incredibly enriching and rewarding, </a:t>
            </a:r>
          </a:p>
          <a:p>
            <a:r>
              <a:rPr lang="en-GB" dirty="0">
                <a:solidFill>
                  <a:schemeClr val="bg1"/>
                </a:solidFill>
                <a:ea typeface="Lato" panose="020F0502020204030203" pitchFamily="34" charset="0"/>
                <a:cs typeface="Lato" panose="020F0502020204030203" pitchFamily="34" charset="0"/>
              </a:rPr>
              <a:t>it is a career that is diverse and fulfilling. </a:t>
            </a:r>
            <a:r>
              <a:rPr lang="en-GB" dirty="0">
                <a:ea typeface="Lato" panose="020F0502020204030203" pitchFamily="34" charset="0"/>
                <a:cs typeface="Lato"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ea typeface="Lato" panose="020F0502020204030203" pitchFamily="34" charset="0"/>
                <a:cs typeface="Lato" panose="020F0502020204030203" pitchFamily="34" charset="0"/>
              </a:rPr>
              <a:t>What is the RCGP and how can it help you? </a:t>
            </a:r>
          </a:p>
          <a:p>
            <a:endParaRPr lang="en-GB" dirty="0">
              <a:ea typeface="Lato" panose="020F0502020204030203" pitchFamily="34" charset="0"/>
              <a:cs typeface="Lato" panose="020F0502020204030203"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032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Lato" panose="020F0502020204030203" pitchFamily="34" charset="0"/>
                <a:ea typeface="Lato" panose="020F0502020204030203" pitchFamily="34" charset="0"/>
                <a:cs typeface="Lato" panose="020F0502020204030203" pitchFamily="34" charset="0"/>
              </a:rPr>
              <a:t>It is not how many hours of relevant experience gained that matters, but what you learn from it – this requires reflection.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314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GB" dirty="0">
                <a:latin typeface="Lato" panose="020F0502020204030203" pitchFamily="34" charset="0"/>
                <a:ea typeface="Lato" panose="020F0502020204030203" pitchFamily="34" charset="0"/>
                <a:cs typeface="Lato" panose="020F0502020204030203" pitchFamily="34" charset="0"/>
              </a:rPr>
              <a:t>The Royal College of General Practitioners (RCGP) have created a </a:t>
            </a:r>
            <a:r>
              <a:rPr lang="en-GB" u="sng" dirty="0">
                <a:latin typeface="Lato" panose="020F0502020204030203" pitchFamily="34" charset="0"/>
                <a:ea typeface="Lato" panose="020F0502020204030203" pitchFamily="34" charset="0"/>
                <a:cs typeface="Lato" panose="020F0502020204030203" pitchFamily="34" charset="0"/>
              </a:rPr>
              <a:t>free</a:t>
            </a:r>
            <a:r>
              <a:rPr lang="en-GB" dirty="0">
                <a:latin typeface="Lato" panose="020F0502020204030203" pitchFamily="34" charset="0"/>
                <a:ea typeface="Lato" panose="020F0502020204030203" pitchFamily="34" charset="0"/>
                <a:cs typeface="Lato" panose="020F0502020204030203" pitchFamily="34" charset="0"/>
              </a:rPr>
              <a:t> online interactive video platform to help aspiring medics learn about a career in general practice. </a:t>
            </a: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rPr>
              <a:t>It is available for aspiring medics aged 16+ living in the UK. </a:t>
            </a: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rPr>
              <a:t>Eight pre-recorded videos showcase the inner workings of general practice, with activities interspersed throughout. </a:t>
            </a: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rPr>
              <a:t>For more information visit rcgp.org.uk/</a:t>
            </a:r>
            <a:r>
              <a:rPr lang="en-GB" dirty="0" err="1">
                <a:latin typeface="Lato" panose="020F0502020204030203" pitchFamily="34" charset="0"/>
                <a:ea typeface="Lato" panose="020F0502020204030203" pitchFamily="34" charset="0"/>
                <a:cs typeface="Lato" panose="020F0502020204030203" pitchFamily="34" charset="0"/>
              </a:rPr>
              <a:t>observegp</a:t>
            </a:r>
            <a:endParaRPr lang="en-GB"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10"/>
          </p:nvPr>
        </p:nvSpPr>
        <p:spPr/>
        <p:txBody>
          <a:bodyPr/>
          <a:lstStyle/>
          <a:p>
            <a:fld id="{2BE59A8B-1473-7244-BDC6-DDEB21BE284A}" type="slidenum">
              <a:rPr lang="en-US" smtClean="0"/>
              <a:t>25</a:t>
            </a:fld>
            <a:endParaRPr lang="en-US" dirty="0"/>
          </a:p>
        </p:txBody>
      </p:sp>
    </p:spTree>
    <p:extLst>
      <p:ext uri="{BB962C8B-B14F-4D97-AF65-F5344CB8AC3E}">
        <p14:creationId xmlns:p14="http://schemas.microsoft.com/office/powerpoint/2010/main" val="227744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GB" sz="1400" b="1" dirty="0">
                <a:latin typeface="Lato" panose="020F0502020204030203" pitchFamily="34" charset="0"/>
                <a:ea typeface="Lato" panose="020F0502020204030203" pitchFamily="34" charset="0"/>
                <a:cs typeface="Lato" panose="020F0502020204030203" pitchFamily="34" charset="0"/>
              </a:rPr>
              <a:t>ANSWER: </a:t>
            </a:r>
          </a:p>
          <a:p>
            <a:pPr lvl="0">
              <a:defRPr/>
            </a:pPr>
            <a:r>
              <a:rPr lang="en-GB" sz="1400" dirty="0">
                <a:latin typeface="Lato" panose="020F0502020204030203" pitchFamily="34" charset="0"/>
                <a:ea typeface="Lato" panose="020F0502020204030203" pitchFamily="34" charset="0"/>
                <a:cs typeface="Lato" panose="020F0502020204030203" pitchFamily="34" charset="0"/>
              </a:rPr>
              <a:t>C 	66 million </a:t>
            </a:r>
          </a:p>
          <a:p>
            <a:pPr lvl="0">
              <a:defRPr/>
            </a:pPr>
            <a:endParaRPr lang="en-GB" dirty="0">
              <a:latin typeface="Lato" panose="020F0502020204030203" pitchFamily="34" charset="0"/>
              <a:ea typeface="Lato" panose="020F0502020204030203" pitchFamily="34" charset="0"/>
              <a:cs typeface="Lato" panose="020F0502020204030203" pitchFamily="34" charset="0"/>
            </a:endParaRPr>
          </a:p>
          <a:p>
            <a:pPr lvl="0">
              <a:defRPr/>
            </a:pPr>
            <a:endParaRPr lang="en-GB" dirty="0">
              <a:latin typeface="Lato" panose="020F0502020204030203" pitchFamily="34" charset="0"/>
              <a:ea typeface="Lato" panose="020F0502020204030203" pitchFamily="34" charset="0"/>
              <a:cs typeface="Lato" panose="020F0502020204030203" pitchFamily="34" charset="0"/>
            </a:endParaRPr>
          </a:p>
          <a:p>
            <a:pPr>
              <a:defRPr/>
            </a:pPr>
            <a:r>
              <a:rPr lang="en-GB" dirty="0">
                <a:latin typeface="Lato" panose="020F0502020204030203" pitchFamily="34" charset="0"/>
                <a:ea typeface="Lato" panose="020F0502020204030203" pitchFamily="34" charset="0"/>
                <a:cs typeface="Lato" panose="020F0502020204030203" pitchFamily="34" charset="0"/>
              </a:rPr>
              <a:t>Move onto next question before elaborating..</a:t>
            </a:r>
          </a:p>
          <a:p>
            <a:pPr lvl="0">
              <a:defRPr/>
            </a:pPr>
            <a:endParaRPr lang="en-GB" dirty="0">
              <a:latin typeface="Lato" panose="020F0502020204030203" pitchFamily="34" charset="0"/>
              <a:ea typeface="Lato" panose="020F0502020204030203" pitchFamily="34" charset="0"/>
              <a:cs typeface="Lato" panose="020F0502020204030203" pitchFamily="34" charset="0"/>
            </a:endParaRPr>
          </a:p>
          <a:p>
            <a:pPr lvl="0">
              <a:defRPr/>
            </a:pPr>
            <a:endParaRPr lang="en-GB" b="1" dirty="0">
              <a:latin typeface="Lato" panose="020F0502020204030203" pitchFamily="34" charset="0"/>
              <a:ea typeface="Lato" panose="020F0502020204030203" pitchFamily="34" charset="0"/>
              <a:cs typeface="Lato" panose="020F0502020204030203" pitchFamily="34" charset="0"/>
            </a:endParaRPr>
          </a:p>
          <a:p>
            <a:pPr lvl="0">
              <a:defRPr/>
            </a:pPr>
            <a:endParaRPr lang="en-GB" b="1" dirty="0">
              <a:latin typeface="Lato" panose="020F0502020204030203" pitchFamily="34" charset="0"/>
              <a:ea typeface="Lato" panose="020F0502020204030203" pitchFamily="34" charset="0"/>
              <a:cs typeface="Lato" panose="020F0502020204030203" pitchFamily="34" charset="0"/>
            </a:endParaRPr>
          </a:p>
          <a:p>
            <a:pPr lvl="0">
              <a:defRPr/>
            </a:pPr>
            <a:endParaRPr lang="en-GB" b="1" dirty="0">
              <a:latin typeface="Lato" panose="020F0502020204030203" pitchFamily="34" charset="0"/>
              <a:ea typeface="Lato" panose="020F0502020204030203" pitchFamily="34" charset="0"/>
              <a:cs typeface="Lato" panose="020F0502020204030203" pitchFamily="34" charset="0"/>
            </a:endParaRPr>
          </a:p>
          <a:p>
            <a:pPr lvl="0">
              <a:defRPr/>
            </a:pPr>
            <a:endParaRPr lang="en-GB" b="1" dirty="0">
              <a:latin typeface="Lato" panose="020F0502020204030203" pitchFamily="34" charset="0"/>
              <a:ea typeface="Lato" panose="020F0502020204030203" pitchFamily="34" charset="0"/>
              <a:cs typeface="Lato" panose="020F0502020204030203" pitchFamily="34" charset="0"/>
            </a:endParaRPr>
          </a:p>
          <a:p>
            <a:pPr lvl="0">
              <a:defRPr/>
            </a:pPr>
            <a:endParaRPr lang="en-GB" b="1" dirty="0">
              <a:latin typeface="Lato" panose="020F0502020204030203" pitchFamily="34" charset="0"/>
              <a:ea typeface="Lato" panose="020F0502020204030203" pitchFamily="34" charset="0"/>
              <a:cs typeface="Lato" panose="020F0502020204030203" pitchFamily="34" charset="0"/>
            </a:endParaRPr>
          </a:p>
          <a:p>
            <a:pPr lvl="0">
              <a:defRPr/>
            </a:pPr>
            <a:endParaRPr lang="en-GB" b="1" dirty="0">
              <a:latin typeface="Lato" panose="020F0502020204030203" pitchFamily="34" charset="0"/>
              <a:ea typeface="Lato" panose="020F0502020204030203" pitchFamily="34" charset="0"/>
              <a:cs typeface="Lato" panose="020F0502020204030203" pitchFamily="34" charset="0"/>
            </a:endParaRPr>
          </a:p>
          <a:p>
            <a:pPr lvl="0">
              <a:defRPr/>
            </a:pPr>
            <a:endParaRPr lang="en-GB" b="1" dirty="0">
              <a:latin typeface="Lato" panose="020F0502020204030203" pitchFamily="34" charset="0"/>
              <a:ea typeface="Lato" panose="020F0502020204030203" pitchFamily="34" charset="0"/>
              <a:cs typeface="Lato" panose="020F0502020204030203" pitchFamily="34" charset="0"/>
            </a:endParaRPr>
          </a:p>
          <a:p>
            <a:pPr lvl="0">
              <a:defRPr/>
            </a:pPr>
            <a:endParaRPr lang="en-GB" b="1" dirty="0">
              <a:latin typeface="Lato" panose="020F0502020204030203" pitchFamily="34" charset="0"/>
              <a:ea typeface="Lato" panose="020F0502020204030203" pitchFamily="34" charset="0"/>
              <a:cs typeface="Lato" panose="020F0502020204030203" pitchFamily="34" charset="0"/>
            </a:endParaRPr>
          </a:p>
          <a:p>
            <a:pPr lvl="0">
              <a:defRPr/>
            </a:pPr>
            <a:endParaRPr lang="en-GB" b="1" dirty="0">
              <a:latin typeface="Lato" panose="020F0502020204030203" pitchFamily="34" charset="0"/>
              <a:ea typeface="Lato" panose="020F0502020204030203" pitchFamily="34" charset="0"/>
              <a:cs typeface="Lato" panose="020F0502020204030203" pitchFamily="34" charset="0"/>
            </a:endParaRPr>
          </a:p>
          <a:p>
            <a:pPr lvl="0">
              <a:defRPr/>
            </a:pPr>
            <a:r>
              <a:rPr lang="en-GB" b="1" dirty="0">
                <a:latin typeface="Lato" panose="020F0502020204030203" pitchFamily="34" charset="0"/>
                <a:ea typeface="Lato" panose="020F0502020204030203" pitchFamily="34" charset="0"/>
                <a:cs typeface="Lato" panose="020F0502020204030203" pitchFamily="34" charset="0"/>
              </a:rPr>
              <a:t>2019 SOURCE: United Nations  projection </a:t>
            </a:r>
            <a:r>
              <a:rPr lang="en-GB" dirty="0">
                <a:latin typeface="Lato" panose="020F0502020204030203" pitchFamily="34" charset="0"/>
                <a:ea typeface="Lato" panose="020F0502020204030203" pitchFamily="34" charset="0"/>
                <a:cs typeface="Lato" panose="020F0502020204030203" pitchFamily="34" charset="0"/>
                <a:hlinkClick r:id="rId3"/>
              </a:rPr>
              <a:t>https://population.un.org/wpp/Graphs/DemographicProfiles/</a:t>
            </a:r>
            <a:r>
              <a:rPr lang="en-GB" dirty="0">
                <a:latin typeface="Lato" panose="020F0502020204030203" pitchFamily="34" charset="0"/>
                <a:ea typeface="Lato" panose="020F0502020204030203" pitchFamily="34" charset="0"/>
                <a:cs typeface="Lato" panose="020F0502020204030203" pitchFamily="34" charset="0"/>
              </a:rPr>
              <a:t> </a:t>
            </a:r>
          </a:p>
          <a:p>
            <a:pPr lvl="0">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9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83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latin typeface="Lato" panose="020F0502020204030203" pitchFamily="34" charset="0"/>
                <a:ea typeface="Lato" panose="020F0502020204030203" pitchFamily="34" charset="0"/>
                <a:cs typeface="Lato" panose="020F0502020204030203" pitchFamily="34" charset="0"/>
              </a:rPr>
              <a:t>ANSWER: </a:t>
            </a:r>
          </a:p>
          <a:p>
            <a:r>
              <a:rPr lang="en-GB" sz="1400" dirty="0">
                <a:latin typeface="Lato" panose="020F0502020204030203" pitchFamily="34" charset="0"/>
                <a:ea typeface="Lato" panose="020F0502020204030203" pitchFamily="34" charset="0"/>
                <a:cs typeface="Lato" panose="020F0502020204030203" pitchFamily="34" charset="0"/>
              </a:rPr>
              <a:t>D 	1 million  *approximately* </a:t>
            </a: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rPr>
              <a:t>One in every 68 people are visiting a GP each day</a:t>
            </a:r>
          </a:p>
          <a:p>
            <a:endParaRPr lang="en-GB"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SOURCE</a:t>
            </a:r>
            <a:r>
              <a:rPr lang="en-GB" dirty="0">
                <a:latin typeface="Lato" panose="020F0502020204030203" pitchFamily="34" charset="0"/>
                <a:ea typeface="Lato" panose="020F0502020204030203" pitchFamily="34" charset="0"/>
                <a:cs typeface="Lato" panose="020F0502020204030203" pitchFamily="34" charset="0"/>
              </a:rPr>
              <a:t>: </a:t>
            </a:r>
            <a:r>
              <a:rPr lang="en-GB" dirty="0">
                <a:latin typeface="Lato" panose="020F0502020204030203" pitchFamily="34" charset="0"/>
                <a:ea typeface="Lato" panose="020F0502020204030203" pitchFamily="34" charset="0"/>
                <a:cs typeface="Lato" panose="020F0502020204030203" pitchFamily="34" charset="0"/>
                <a:hlinkClick r:id="rId3"/>
              </a:rPr>
              <a:t>https://www.rcgp.org.uk/about-us/news/2017/december/3-before-gp-new-rcgp-mantra-to-help-combat-winter-pressures-in-general-practice.aspx</a:t>
            </a:r>
            <a:r>
              <a:rPr lang="en-GB" dirty="0">
                <a:latin typeface="Lato" panose="020F0502020204030203" pitchFamily="34" charset="0"/>
                <a:ea typeface="Lato" panose="020F0502020204030203" pitchFamily="34" charset="0"/>
                <a:cs typeface="Lato" panose="020F0502020204030203" pitchFamily="34" charset="0"/>
              </a:rPr>
              <a:t> </a:t>
            </a:r>
          </a:p>
          <a:p>
            <a:pPr lvl="0">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02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lvl="0">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09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Lato" panose="020F0502020204030203" pitchFamily="34" charset="0"/>
                <a:ea typeface="Lato" panose="020F0502020204030203" pitchFamily="34" charset="0"/>
                <a:cs typeface="Lato" panose="020F0502020204030203" pitchFamily="34" charset="0"/>
              </a:rPr>
              <a:t>B	10 minutes </a:t>
            </a:r>
          </a:p>
          <a:p>
            <a:endParaRPr lang="en-GB" dirty="0">
              <a:latin typeface="Lato" panose="020F0502020204030203" pitchFamily="34" charset="0"/>
              <a:ea typeface="Lato" panose="020F0502020204030203" pitchFamily="34" charset="0"/>
              <a:cs typeface="Lato" panose="020F0502020204030203" pitchFamily="34" charset="0"/>
            </a:endParaRPr>
          </a:p>
          <a:p>
            <a:endParaRPr lang="en-GB" dirty="0">
              <a:latin typeface="Lato" panose="020F0502020204030203" pitchFamily="34" charset="0"/>
              <a:ea typeface="Lato" panose="020F0502020204030203" pitchFamily="34" charset="0"/>
              <a:cs typeface="Lato" panose="020F0502020204030203" pitchFamily="34" charset="0"/>
            </a:endParaRPr>
          </a:p>
          <a:p>
            <a:r>
              <a:rPr lang="en-GB" sz="1400" dirty="0">
                <a:latin typeface="Lato" panose="020F0502020204030203" pitchFamily="34" charset="0"/>
                <a:ea typeface="Lato" panose="020F0502020204030203" pitchFamily="34" charset="0"/>
                <a:cs typeface="Lato" panose="020F0502020204030203" pitchFamily="34" charset="0"/>
              </a:rPr>
              <a:t>More information on the next slide. </a:t>
            </a:r>
          </a:p>
          <a:p>
            <a:pPr lvl="0">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57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Lato" panose="020F0502020204030203" pitchFamily="34" charset="0"/>
                <a:ea typeface="Lato" panose="020F0502020204030203" pitchFamily="34" charset="0"/>
                <a:cs typeface="Lato" panose="020F0502020204030203" pitchFamily="34" charset="0"/>
              </a:rPr>
              <a:t>The UK has the shortest appointments in Europe, so it is strongly critiqued. </a:t>
            </a:r>
          </a:p>
          <a:p>
            <a:endParaRPr lang="en-GB" dirty="0">
              <a:latin typeface="Lato" panose="020F0502020204030203" pitchFamily="34" charset="0"/>
              <a:ea typeface="Lato" panose="020F0502020204030203" pitchFamily="34" charset="0"/>
              <a:cs typeface="Lato" panose="020F050202020403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Possible discussion</a:t>
            </a:r>
            <a:endParaRPr lang="en-GB" dirty="0">
              <a:latin typeface="Lato" panose="020F0502020204030203" pitchFamily="34" charset="0"/>
              <a:ea typeface="Lato" panose="020F0502020204030203" pitchFamily="34" charset="0"/>
              <a:cs typeface="Lato" panose="020F0502020204030203" pitchFamily="34" charset="0"/>
            </a:endParaRPr>
          </a:p>
          <a:p>
            <a:pPr marL="228600" indent="-228600">
              <a:buFont typeface="+mj-lt"/>
              <a:buAutoNum type="arabicPeriod"/>
            </a:pPr>
            <a:r>
              <a:rPr lang="en-GB" dirty="0">
                <a:latin typeface="Lato" panose="020F0502020204030203" pitchFamily="34" charset="0"/>
                <a:ea typeface="Lato" panose="020F0502020204030203" pitchFamily="34" charset="0"/>
                <a:cs typeface="Lato" panose="020F0502020204030203" pitchFamily="34" charset="0"/>
              </a:rPr>
              <a:t>Why do you think tis is critiqued? </a:t>
            </a:r>
          </a:p>
          <a:p>
            <a:pPr marL="228600" indent="-228600">
              <a:buFont typeface="+mj-lt"/>
              <a:buAutoNum type="arabicPeriod"/>
            </a:pPr>
            <a:r>
              <a:rPr lang="en-GB" dirty="0">
                <a:latin typeface="Lato" panose="020F0502020204030203" pitchFamily="34" charset="0"/>
                <a:ea typeface="Lato" panose="020F0502020204030203" pitchFamily="34" charset="0"/>
                <a:cs typeface="Lato" panose="020F0502020204030203" pitchFamily="34" charset="0"/>
              </a:rPr>
              <a:t>Why might a ten minute appointment not be long enough: </a:t>
            </a:r>
          </a:p>
          <a:p>
            <a:pPr marL="228600" indent="-228600">
              <a:buFont typeface="+mj-lt"/>
              <a:buAutoNum type="arabicPeriod"/>
            </a:pPr>
            <a:r>
              <a:rPr lang="en-GB" dirty="0">
                <a:latin typeface="Lato" panose="020F0502020204030203" pitchFamily="34" charset="0"/>
                <a:ea typeface="Lato" panose="020F0502020204030203" pitchFamily="34" charset="0"/>
                <a:cs typeface="Lato" panose="020F0502020204030203" pitchFamily="34" charset="0"/>
              </a:rPr>
              <a:t>What do GPs have to fit in 10 minutes? </a:t>
            </a: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rPr>
              <a:t>Some possible examples: </a:t>
            </a:r>
          </a:p>
          <a:p>
            <a:pPr marL="171450" indent="-17145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Increasingly dealing with chronic and complex conditions</a:t>
            </a:r>
          </a:p>
          <a:p>
            <a:pPr marL="171450" indent="-17145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A growing elderly population</a:t>
            </a:r>
          </a:p>
          <a:p>
            <a:pPr marL="171450" indent="-17145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Health promotion targets</a:t>
            </a:r>
          </a:p>
          <a:p>
            <a:pPr marL="171450" indent="-17145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The need to bring care closer to home.</a:t>
            </a:r>
          </a:p>
          <a:p>
            <a:pPr marL="171450" indent="-171450">
              <a:buFont typeface="Arial" panose="020B0604020202020204" pitchFamily="34" charset="0"/>
              <a:buChar char="•"/>
            </a:pPr>
            <a:endParaRPr lang="en-GB" dirty="0">
              <a:latin typeface="Lato" panose="020F0502020204030203" pitchFamily="34" charset="0"/>
              <a:ea typeface="Lato" panose="020F0502020204030203" pitchFamily="34" charset="0"/>
              <a:cs typeface="Lato" panose="020F050202020403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2017 SOURCE</a:t>
            </a:r>
            <a:r>
              <a:rPr lang="en-GB" dirty="0">
                <a:latin typeface="Lato" panose="020F0502020204030203" pitchFamily="34" charset="0"/>
                <a:ea typeface="Lato" panose="020F0502020204030203" pitchFamily="34" charset="0"/>
                <a:cs typeface="Lato" panose="020F0502020204030203" pitchFamily="34" charset="0"/>
              </a:rPr>
              <a:t>: </a:t>
            </a:r>
            <a:r>
              <a:rPr lang="en-GB" dirty="0">
                <a:latin typeface="Lato" panose="020F0502020204030203" pitchFamily="34" charset="0"/>
                <a:ea typeface="Lato" panose="020F0502020204030203" pitchFamily="34" charset="0"/>
                <a:cs typeface="Lato" panose="020F0502020204030203" pitchFamily="34" charset="0"/>
                <a:hlinkClick r:id="rId3"/>
              </a:rPr>
              <a:t>https://www.pharmaceutical-journal.com/news-and-analysis/news/uk-has-shortest-gp-consultations-in-europe-study-finds/20203923.article?firstPass=false</a:t>
            </a:r>
            <a:r>
              <a:rPr lang="en-GB" dirty="0">
                <a:latin typeface="Lato" panose="020F0502020204030203" pitchFamily="34" charset="0"/>
                <a:ea typeface="Lato" panose="020F0502020204030203" pitchFamily="34" charset="0"/>
                <a:cs typeface="Lato" panose="020F0502020204030203" pitchFamily="34" charset="0"/>
              </a:rPr>
              <a:t>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8</a:t>
            </a:fld>
            <a:endParaRPr lang="en-US" dirty="0"/>
          </a:p>
        </p:txBody>
      </p:sp>
    </p:spTree>
    <p:extLst>
      <p:ext uri="{BB962C8B-B14F-4D97-AF65-F5344CB8AC3E}">
        <p14:creationId xmlns:p14="http://schemas.microsoft.com/office/powerpoint/2010/main" val="55513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dirty="0">
                <a:latin typeface="Lato" panose="020F0502020204030203" pitchFamily="34" charset="0"/>
                <a:ea typeface="Lato" panose="020F0502020204030203" pitchFamily="34" charset="0"/>
                <a:cs typeface="Lato" panose="020F0502020204030203" pitchFamily="34" charset="0"/>
              </a:rPr>
              <a:t>‘Caseload’ simply means how many patients they have registered to them. </a:t>
            </a:r>
          </a:p>
          <a:p>
            <a:pPr fontAlgn="base"/>
            <a:endParaRPr lang="en-GB" dirty="0">
              <a:latin typeface="Lato" panose="020F0502020204030203" pitchFamily="34" charset="0"/>
              <a:ea typeface="Lato" panose="020F0502020204030203" pitchFamily="34" charset="0"/>
              <a:cs typeface="Lato" panose="020F0502020204030203" pitchFamily="34" charset="0"/>
            </a:endParaRPr>
          </a:p>
          <a:p>
            <a:pPr fontAlgn="base"/>
            <a:r>
              <a:rPr lang="en-GB" dirty="0">
                <a:latin typeface="Lato" panose="020F0502020204030203" pitchFamily="34" charset="0"/>
                <a:ea typeface="Lato" panose="020F0502020204030203" pitchFamily="34" charset="0"/>
                <a:cs typeface="Lato" panose="020F0502020204030203" pitchFamily="34" charset="0"/>
              </a:rPr>
              <a:t>Very basic example: if a practice has 10,000 patients registered to them and two GPs working there = caseload would be 5000. </a:t>
            </a:r>
          </a:p>
          <a:p>
            <a:pPr fontAlgn="base"/>
            <a:endParaRPr lang="en-GB" dirty="0">
              <a:latin typeface="Lato" panose="020F0502020204030203" pitchFamily="34" charset="0"/>
              <a:ea typeface="Lato" panose="020F0502020204030203" pitchFamily="34" charset="0"/>
              <a:cs typeface="Lato" panose="020F0502020204030203" pitchFamily="34" charset="0"/>
            </a:endParaRPr>
          </a:p>
          <a:p>
            <a:pPr fontAlgn="base"/>
            <a:r>
              <a:rPr lang="en-GB" dirty="0">
                <a:latin typeface="Lato" panose="020F0502020204030203" pitchFamily="34" charset="0"/>
                <a:ea typeface="Lato" panose="020F0502020204030203" pitchFamily="34" charset="0"/>
                <a:cs typeface="Lato" panose="020F0502020204030203" pitchFamily="34" charset="0"/>
              </a:rPr>
              <a:t>Individuals around the country register with a GP in their local area. In some rural areas ‘local’ can be quite far away but there are less people, and less GPs working at each practice. </a:t>
            </a:r>
          </a:p>
          <a:p>
            <a:pPr fontAlgn="base"/>
            <a:endParaRPr lang="en-GB" dirty="0">
              <a:latin typeface="Lato" panose="020F0502020204030203" pitchFamily="34" charset="0"/>
              <a:ea typeface="Lato" panose="020F0502020204030203" pitchFamily="34" charset="0"/>
              <a:cs typeface="Lato" panose="020F0502020204030203" pitchFamily="34" charset="0"/>
            </a:endParaRPr>
          </a:p>
          <a:p>
            <a:pPr fontAlgn="base"/>
            <a:r>
              <a:rPr lang="en-GB" dirty="0">
                <a:latin typeface="Lato" panose="020F0502020204030203" pitchFamily="34" charset="0"/>
                <a:ea typeface="Lato" panose="020F0502020204030203" pitchFamily="34" charset="0"/>
                <a:cs typeface="Lato" panose="020F0502020204030203" pitchFamily="34" charset="0"/>
              </a:rPr>
              <a:t>In some densely populated areas there can be more than 10 GPs working in one practice but between them they are responsible for a very large number of patients. </a:t>
            </a:r>
          </a:p>
          <a:p>
            <a:pPr fontAlgn="base"/>
            <a:endParaRPr lang="en-GB" dirty="0">
              <a:latin typeface="Lato" panose="020F0502020204030203" pitchFamily="34" charset="0"/>
              <a:ea typeface="Lato" panose="020F0502020204030203" pitchFamily="34" charset="0"/>
              <a:cs typeface="Lato" panose="020F0502020204030203" pitchFamily="34" charset="0"/>
            </a:endParaRPr>
          </a:p>
          <a:p>
            <a:pPr fontAlgn="base"/>
            <a:r>
              <a:rPr lang="en-GB" dirty="0">
                <a:latin typeface="Lato" panose="020F0502020204030203" pitchFamily="34" charset="0"/>
                <a:ea typeface="Lato" panose="020F0502020204030203" pitchFamily="34" charset="0"/>
                <a:cs typeface="Lato" panose="020F0502020204030203" pitchFamily="34" charset="0"/>
              </a:rPr>
              <a:t>Practices receive funding for each registered patient, most patients do not visit their GP regularly. 10% of patients GPs see 90% of the time i.e. long-term or chronic conditions which require management. </a:t>
            </a:r>
          </a:p>
          <a:p>
            <a:pPr fontAlgn="base"/>
            <a:endParaRPr lang="en-GB" dirty="0"/>
          </a:p>
          <a:p>
            <a:endParaRPr lang="en-GB" dirty="0"/>
          </a:p>
          <a:p>
            <a:pPr lvl="0">
              <a:defRPr/>
            </a:pPr>
            <a:endParaRPr lang="en-GB" dirty="0"/>
          </a:p>
          <a:p>
            <a:pPr fontAlgn="base"/>
            <a:endParaRPr lang="en-GB" sz="1200" b="0" i="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a:p>
            <a:pPr lvl="0">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59A8B-1473-7244-BDC6-DDEB21BE2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005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8"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8"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Oval 6"/>
          <p:cNvSpPr/>
          <p:nvPr userDrawn="1"/>
        </p:nvSpPr>
        <p:spPr>
          <a:xfrm rot="16200000">
            <a:off x="6759076" y="1358900"/>
            <a:ext cx="4416356" cy="4416356"/>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 name="Title Placeholder 2"/>
          <p:cNvSpPr>
            <a:spLocks noGrp="1"/>
          </p:cNvSpPr>
          <p:nvPr>
            <p:ph type="title" hasCustomPrompt="1"/>
          </p:nvPr>
        </p:nvSpPr>
        <p:spPr>
          <a:xfrm>
            <a:off x="466725" y="1943349"/>
            <a:ext cx="5247500" cy="1225629"/>
          </a:xfrm>
          <a:prstGeom prst="rect">
            <a:avLst/>
          </a:prstGeom>
          <a:solidFill>
            <a:schemeClr val="bg1"/>
          </a:solidFill>
        </p:spPr>
        <p:txBody>
          <a:bodyPr vert="horz" wrap="none" lIns="360000" tIns="360000" rIns="360000" bIns="360000" rtlCol="0" anchor="ctr">
            <a:spAutoFit/>
          </a:bodyPr>
          <a:lstStyle>
            <a:lvl1pPr>
              <a:defRPr sz="3600">
                <a:latin typeface="Lato" panose="020F0502020204030203" pitchFamily="34" charset="0"/>
                <a:ea typeface="Lato" panose="020F0502020204030203" pitchFamily="34" charset="0"/>
                <a:cs typeface="Lato" panose="020F0502020204030203" pitchFamily="34" charset="0"/>
              </a:defRPr>
            </a:lvl1pPr>
          </a:lstStyle>
          <a:p>
            <a:r>
              <a:rPr lang="en-US" dirty="0"/>
              <a:t>CLICK TO EDIT TITLE</a:t>
            </a:r>
          </a:p>
        </p:txBody>
      </p:sp>
      <p:sp>
        <p:nvSpPr>
          <p:cNvPr id="9" name="Text Placeholder 6"/>
          <p:cNvSpPr txBox="1">
            <a:spLocks/>
          </p:cNvSpPr>
          <p:nvPr userDrawn="1"/>
        </p:nvSpPr>
        <p:spPr>
          <a:xfrm>
            <a:off x="466725" y="6169968"/>
            <a:ext cx="2644955" cy="276999"/>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smtClean="0">
                <a:solidFill>
                  <a:schemeClr val="bg1"/>
                </a:solidFill>
                <a:effectLst/>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Lato" charset="0"/>
                <a:ea typeface="Lato" panose="020F0502020204030203" pitchFamily="34" charset="0"/>
                <a:cs typeface="Lato" panose="020F0502020204030203" pitchFamily="34" charset="0"/>
              </a:rPr>
              <a:t>rcgp.org.uk/discovergp</a:t>
            </a:r>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75526" y="1190624"/>
            <a:ext cx="4192936" cy="5667375"/>
          </a:xfrm>
          <a:prstGeom prst="rect">
            <a:avLst/>
          </a:prstGeom>
        </p:spPr>
      </p:pic>
      <p:sp>
        <p:nvSpPr>
          <p:cNvPr id="8" name="Text Placeholder 2"/>
          <p:cNvSpPr>
            <a:spLocks noGrp="1"/>
          </p:cNvSpPr>
          <p:nvPr>
            <p:ph type="body" sz="quarter" idx="13" hasCustomPrompt="1"/>
          </p:nvPr>
        </p:nvSpPr>
        <p:spPr>
          <a:xfrm>
            <a:off x="466725" y="3293053"/>
            <a:ext cx="4592638" cy="1109663"/>
          </a:xfrm>
          <a:prstGeom prst="rect">
            <a:avLst/>
          </a:prstGeom>
          <a:solidFill>
            <a:schemeClr val="bg1"/>
          </a:solidFill>
        </p:spPr>
        <p:txBody>
          <a:bodyPr lIns="360000" tIns="360000" rIns="360000" bIns="360000"/>
          <a:lstStyle>
            <a:lvl1pPr marL="0" indent="0">
              <a:buNone/>
              <a:defRPr sz="2400">
                <a:ln>
                  <a:noFill/>
                </a:ln>
                <a:solidFill>
                  <a:srgbClr val="002C59"/>
                </a:solidFill>
                <a:latin typeface="Lato" panose="020F0502020204030203" pitchFamily="34" charset="0"/>
                <a:ea typeface="Lato" panose="020F0502020204030203" pitchFamily="34" charset="0"/>
                <a:cs typeface="Lato" panose="020F0502020204030203" pitchFamily="34"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76445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column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199" y="1825625"/>
            <a:ext cx="5413951" cy="40389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523" y="1825625"/>
            <a:ext cx="5413951" cy="40389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8" name="Oval 7"/>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0"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8" name="Rectangle 7"/>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Lato" panose="020F0502020204030203" pitchFamily="34" charset="0"/>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9" name="Oval 8"/>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0"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9" name="Oval 8"/>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1"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9" name="Oval 8"/>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1"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
        <p:nvSpPr>
          <p:cNvPr id="13" name="Title 12"/>
          <p:cNvSpPr>
            <a:spLocks noGrp="1"/>
          </p:cNvSpPr>
          <p:nvPr>
            <p:ph type="title" hasCustomPrompt="1"/>
          </p:nvPr>
        </p:nvSpPr>
        <p:spPr>
          <a:xfrm>
            <a:off x="1984182" y="2719645"/>
            <a:ext cx="8310881" cy="1325563"/>
          </a:xfrm>
        </p:spPr>
        <p:txBody>
          <a:bodyPr anchor="ctr"/>
          <a:lstStyle>
            <a:lvl1pPr algn="ctr">
              <a:lnSpc>
                <a:spcPct val="150000"/>
              </a:lnSpc>
              <a:defRPr sz="3200" b="0" i="1" baseline="0">
                <a:solidFill>
                  <a:schemeClr val="bg1"/>
                </a:solidFill>
              </a:defRPr>
            </a:lvl1pPr>
          </a:lstStyle>
          <a:p>
            <a:r>
              <a:rPr lang="en-US" dirty="0"/>
              <a:t>Click to edit quote style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3801" y="247141"/>
            <a:ext cx="2125858" cy="1815339"/>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10622839" y="4393171"/>
            <a:ext cx="2125858" cy="1815339"/>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2 column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199" y="1825625"/>
            <a:ext cx="5413951" cy="40389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523" y="1825625"/>
            <a:ext cx="5413951" cy="40389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8" name="Oval 7"/>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90554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1"/>
          </p:nvPr>
        </p:nvSpPr>
        <p:spPr>
          <a:xfrm>
            <a:off x="457200" y="1828800"/>
            <a:ext cx="11204576" cy="40494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8" name="Oval 7"/>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4782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44025" y="6356350"/>
            <a:ext cx="2743200" cy="365125"/>
          </a:xfrm>
          <a:prstGeom prst="rect">
            <a:avLst/>
          </a:prstGeom>
        </p:spPr>
        <p:txBody>
          <a:bodyPr/>
          <a:lstStyle>
            <a:lvl1pPr>
              <a:defRPr>
                <a:latin typeface="Lato" panose="020F0502020204030203" pitchFamily="34" charset="0"/>
              </a:defRPr>
            </a:lvl1pPr>
          </a:lstStyle>
          <a:p>
            <a:fld id="{0C7DD243-BA11-6945-A4E8-C6EC70B4F91A}" type="slidenum">
              <a:rPr lang="en-US" smtClean="0"/>
              <a:pPr/>
              <a:t>‹#›</a:t>
            </a:fld>
            <a:endParaRPr lang="en-US" dirty="0"/>
          </a:p>
        </p:txBody>
      </p:sp>
      <p:sp>
        <p:nvSpPr>
          <p:cNvPr id="6" name="Title Placeholder 2"/>
          <p:cNvSpPr>
            <a:spLocks noGrp="1"/>
          </p:cNvSpPr>
          <p:nvPr>
            <p:ph type="title" hasCustomPrompt="1"/>
          </p:nvPr>
        </p:nvSpPr>
        <p:spPr>
          <a:xfrm>
            <a:off x="466725" y="1943349"/>
            <a:ext cx="5247500" cy="1225629"/>
          </a:xfrm>
          <a:prstGeom prst="rect">
            <a:avLst/>
          </a:prstGeom>
          <a:solidFill>
            <a:schemeClr val="bg1"/>
          </a:solidFill>
        </p:spPr>
        <p:txBody>
          <a:bodyPr vert="horz" wrap="none" lIns="360000" tIns="360000" rIns="360000" bIns="360000" rtlCol="0" anchor="ctr">
            <a:spAutoFit/>
          </a:bodyPr>
          <a:lstStyle>
            <a:lvl1pPr>
              <a:defRPr sz="3600">
                <a:latin typeface="Lato" panose="020F0502020204030203" pitchFamily="34" charset="0"/>
                <a:ea typeface="Lato" panose="020F0502020204030203" pitchFamily="34" charset="0"/>
                <a:cs typeface="Lato" panose="020F0502020204030203" pitchFamily="34" charset="0"/>
              </a:defRPr>
            </a:lvl1pPr>
          </a:lstStyle>
          <a:p>
            <a:r>
              <a:rPr lang="en-US" dirty="0"/>
              <a:t>CLICK TO EDIT TITLE</a:t>
            </a:r>
          </a:p>
        </p:txBody>
      </p:sp>
      <p:sp>
        <p:nvSpPr>
          <p:cNvPr id="3" name="Text Placeholder 2"/>
          <p:cNvSpPr>
            <a:spLocks noGrp="1"/>
          </p:cNvSpPr>
          <p:nvPr>
            <p:ph type="body" sz="quarter" idx="13" hasCustomPrompt="1"/>
          </p:nvPr>
        </p:nvSpPr>
        <p:spPr>
          <a:xfrm>
            <a:off x="466725" y="3293053"/>
            <a:ext cx="4592638" cy="1109663"/>
          </a:xfrm>
          <a:prstGeom prst="rect">
            <a:avLst/>
          </a:prstGeom>
          <a:solidFill>
            <a:schemeClr val="bg1"/>
          </a:solidFill>
        </p:spPr>
        <p:txBody>
          <a:bodyPr lIns="360000" tIns="360000" rIns="360000" bIns="360000"/>
          <a:lstStyle>
            <a:lvl1pPr marL="0" indent="0">
              <a:buNone/>
              <a:defRPr sz="2400">
                <a:ln>
                  <a:noFill/>
                </a:ln>
                <a:solidFill>
                  <a:srgbClr val="002C59"/>
                </a:solidFill>
                <a:latin typeface="Lato" panose="020F0502020204030203" pitchFamily="34" charset="0"/>
                <a:ea typeface="Lato" panose="020F0502020204030203" pitchFamily="34" charset="0"/>
                <a:cs typeface="Lato" panose="020F0502020204030203" pitchFamily="34"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US" dirty="0"/>
              <a:t>CLICK TO EDIT SUBTITLE</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white">
    <p:spTree>
      <p:nvGrpSpPr>
        <p:cNvPr id="1" name=""/>
        <p:cNvGrpSpPr/>
        <p:nvPr/>
      </p:nvGrpSpPr>
      <p:grpSpPr>
        <a:xfrm>
          <a:off x="0" y="0"/>
          <a:ext cx="0" cy="0"/>
          <a:chOff x="0" y="0"/>
          <a:chExt cx="0" cy="0"/>
        </a:xfrm>
      </p:grpSpPr>
      <p:sp>
        <p:nvSpPr>
          <p:cNvPr id="7" name="Rectangle 6"/>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Lato" panose="020F0502020204030203" pitchFamily="34" charset="0"/>
            </a:endParaRPr>
          </a:p>
        </p:txBody>
      </p:sp>
      <p:sp>
        <p:nvSpPr>
          <p:cNvPr id="2" name="Title 1"/>
          <p:cNvSpPr>
            <a:spLocks noGrp="1"/>
          </p:cNvSpPr>
          <p:nvPr>
            <p:ph type="title" hasCustomPrompt="1"/>
          </p:nvPr>
        </p:nvSpPr>
        <p:spPr/>
        <p:txBody>
          <a:bodyPr/>
          <a:lstStyle/>
          <a:p>
            <a:r>
              <a:rPr lang="en-US" dirty="0"/>
              <a:t>CLICK TO EDIT MASTER TITLE STYLE</a:t>
            </a:r>
          </a:p>
        </p:txBody>
      </p:sp>
      <p:sp>
        <p:nvSpPr>
          <p:cNvPr id="5" name="Text Placeholder 4"/>
          <p:cNvSpPr>
            <a:spLocks noGrp="1"/>
          </p:cNvSpPr>
          <p:nvPr>
            <p:ph type="body" sz="quarter" idx="11"/>
          </p:nvPr>
        </p:nvSpPr>
        <p:spPr>
          <a:xfrm>
            <a:off x="457200" y="1828800"/>
            <a:ext cx="11204576" cy="404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8" name="Oval 7"/>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9"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1"/>
          </p:nvPr>
        </p:nvSpPr>
        <p:spPr>
          <a:xfrm>
            <a:off x="457200" y="1828800"/>
            <a:ext cx="11204576" cy="40494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8" name="Oval 7"/>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9"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60538"/>
            <a:ext cx="10515600" cy="2852737"/>
          </a:xfrm>
        </p:spPr>
        <p:txBody>
          <a:bodyPr anchor="ctr">
            <a:normAutofit/>
          </a:bodyPr>
          <a:lstStyle>
            <a:lvl1pPr algn="ctr">
              <a:defRPr sz="5400" baseline="0">
                <a:solidFill>
                  <a:srgbClr val="002C59"/>
                </a:solidFill>
              </a:defRPr>
            </a:lvl1pPr>
          </a:lstStyle>
          <a:p>
            <a:r>
              <a:rPr lang="en-US" dirty="0"/>
              <a:t>EDIT DIVIDER TEXT</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95987" y="5324380"/>
            <a:ext cx="1884553" cy="1884553"/>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826411">
            <a:off x="8213048" y="5460373"/>
            <a:ext cx="1724011" cy="1724011"/>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5266" y="4835542"/>
            <a:ext cx="1721786" cy="1721786"/>
          </a:xfrm>
          <a:prstGeom prst="rect">
            <a:avLst/>
          </a:prstGeom>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20989027">
            <a:off x="6121093" y="5537264"/>
            <a:ext cx="1570228" cy="1570228"/>
          </a:xfrm>
          <a:prstGeom prst="rect">
            <a:avLst/>
          </a:prstGeom>
        </p:spPr>
      </p:pic>
      <p:pic>
        <p:nvPicPr>
          <p:cNvPr id="11" name="Picture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025562" y="5814219"/>
            <a:ext cx="1388210" cy="1391539"/>
          </a:xfrm>
          <a:prstGeom prst="rect">
            <a:avLst/>
          </a:prstGeom>
        </p:spPr>
      </p:pic>
      <p:pic>
        <p:nvPicPr>
          <p:cNvPr id="12" name="Picture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485845">
            <a:off x="3782360" y="5585524"/>
            <a:ext cx="1537965" cy="1541653"/>
          </a:xfrm>
          <a:prstGeom prst="rect">
            <a:avLst/>
          </a:prstGeom>
        </p:spPr>
      </p:pic>
      <p:pic>
        <p:nvPicPr>
          <p:cNvPr id="13" name="Picture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300720" y="5609724"/>
            <a:ext cx="1661494" cy="1665478"/>
          </a:xfrm>
          <a:prstGeom prst="rect">
            <a:avLst/>
          </a:prstGeom>
        </p:spPr>
      </p:pic>
      <p:pic>
        <p:nvPicPr>
          <p:cNvPr id="3" name="Picture 2"/>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60683" y="-601685"/>
            <a:ext cx="1312649" cy="1315797"/>
          </a:xfrm>
          <a:prstGeom prst="rect">
            <a:avLst/>
          </a:prstGeom>
        </p:spPr>
      </p:pic>
      <p:pic>
        <p:nvPicPr>
          <p:cNvPr id="4" name="Picture 3"/>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14615" y="520359"/>
            <a:ext cx="676079" cy="676079"/>
          </a:xfrm>
          <a:prstGeom prst="rect">
            <a:avLst/>
          </a:prstGeom>
        </p:spPr>
      </p:pic>
      <p:pic>
        <p:nvPicPr>
          <p:cNvPr id="5" name="Picture 4"/>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0656238" y="485132"/>
            <a:ext cx="1315797" cy="1315797"/>
          </a:xfrm>
          <a:prstGeom prst="rect">
            <a:avLst/>
          </a:prstGeom>
        </p:spPr>
      </p:pic>
      <p:pic>
        <p:nvPicPr>
          <p:cNvPr id="36" name="Picture 35"/>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32490" y="5324380"/>
            <a:ext cx="1315797" cy="1315797"/>
          </a:xfrm>
          <a:prstGeom prst="rect">
            <a:avLst/>
          </a:prstGeom>
        </p:spPr>
      </p:pic>
      <p:pic>
        <p:nvPicPr>
          <p:cNvPr id="37" name="Picture 3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513826" y="47436"/>
            <a:ext cx="1315797" cy="1315797"/>
          </a:xfrm>
          <a:prstGeom prst="rect">
            <a:avLst/>
          </a:prstGeom>
        </p:spPr>
      </p:pic>
      <p:pic>
        <p:nvPicPr>
          <p:cNvPr id="38" name="Picture 3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49847" y="1897807"/>
            <a:ext cx="1312649" cy="1315797"/>
          </a:xfrm>
          <a:prstGeom prst="rect">
            <a:avLst/>
          </a:prstGeom>
        </p:spPr>
      </p:pic>
      <p:pic>
        <p:nvPicPr>
          <p:cNvPr id="39" name="Picture 3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533061" y="4293433"/>
            <a:ext cx="1312649" cy="1315797"/>
          </a:xfrm>
          <a:prstGeom prst="rect">
            <a:avLst/>
          </a:prstGeom>
        </p:spPr>
      </p:pic>
      <p:pic>
        <p:nvPicPr>
          <p:cNvPr id="40" name="Picture 39"/>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1448586" y="2153398"/>
            <a:ext cx="1315797" cy="1315797"/>
          </a:xfrm>
          <a:prstGeom prst="rect">
            <a:avLst/>
          </a:prstGeom>
        </p:spPr>
      </p:pic>
      <p:pic>
        <p:nvPicPr>
          <p:cNvPr id="41" name="Picture 40"/>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1446839" y="1100417"/>
            <a:ext cx="1315797" cy="1315797"/>
          </a:xfrm>
          <a:prstGeom prst="rect">
            <a:avLst/>
          </a:prstGeom>
        </p:spPr>
      </p:pic>
      <p:pic>
        <p:nvPicPr>
          <p:cNvPr id="42" name="Picture 41"/>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0506146" y="-510494"/>
            <a:ext cx="1315797" cy="1315797"/>
          </a:xfrm>
          <a:prstGeom prst="rect">
            <a:avLst/>
          </a:prstGeom>
        </p:spPr>
      </p:pic>
      <p:pic>
        <p:nvPicPr>
          <p:cNvPr id="43" name="Picture 42"/>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1314136" y="5182758"/>
            <a:ext cx="1312649" cy="1315797"/>
          </a:xfrm>
          <a:prstGeom prst="rect">
            <a:avLst/>
          </a:prstGeom>
        </p:spPr>
      </p:pic>
      <p:pic>
        <p:nvPicPr>
          <p:cNvPr id="44" name="Picture 43"/>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348711" y="2913888"/>
            <a:ext cx="1315797" cy="1315797"/>
          </a:xfrm>
          <a:prstGeom prst="rect">
            <a:avLst/>
          </a:prstGeom>
        </p:spPr>
      </p:pic>
      <p:pic>
        <p:nvPicPr>
          <p:cNvPr id="45" name="Picture 44"/>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9075053" y="-454414"/>
            <a:ext cx="1315797" cy="1315797"/>
          </a:xfrm>
          <a:prstGeom prst="rect">
            <a:avLst/>
          </a:prstGeom>
        </p:spPr>
      </p:pic>
      <p:pic>
        <p:nvPicPr>
          <p:cNvPr id="46" name="Picture 45"/>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352111" y="-367964"/>
            <a:ext cx="1315797" cy="1315797"/>
          </a:xfrm>
          <a:prstGeom prst="rect">
            <a:avLst/>
          </a:prstGeom>
        </p:spPr>
      </p:pic>
      <p:pic>
        <p:nvPicPr>
          <p:cNvPr id="47" name="Picture 46"/>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765515" y="693657"/>
            <a:ext cx="1315797" cy="1315797"/>
          </a:xfrm>
          <a:prstGeom prst="rect">
            <a:avLst/>
          </a:prstGeom>
        </p:spPr>
      </p:pic>
      <p:pic>
        <p:nvPicPr>
          <p:cNvPr id="48" name="Picture 47"/>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152187" y="5912012"/>
            <a:ext cx="1312649" cy="1315797"/>
          </a:xfrm>
          <a:prstGeom prst="rect">
            <a:avLst/>
          </a:prstGeom>
        </p:spPr>
      </p:pic>
      <p:pic>
        <p:nvPicPr>
          <p:cNvPr id="49" name="Picture 48"/>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6934850" y="-454413"/>
            <a:ext cx="1312649" cy="1315797"/>
          </a:xfrm>
          <a:prstGeom prst="rect">
            <a:avLst/>
          </a:prstGeom>
        </p:spPr>
      </p:pic>
      <p:pic>
        <p:nvPicPr>
          <p:cNvPr id="50" name="Picture 49"/>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3304315" y="-675238"/>
            <a:ext cx="1315797" cy="1315797"/>
          </a:xfrm>
          <a:prstGeom prst="rect">
            <a:avLst/>
          </a:prstGeom>
        </p:spPr>
      </p:pic>
      <p:pic>
        <p:nvPicPr>
          <p:cNvPr id="51" name="Picture 50"/>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4320319" y="-357604"/>
            <a:ext cx="1315797" cy="1315797"/>
          </a:xfrm>
          <a:prstGeom prst="rect">
            <a:avLst/>
          </a:prstGeom>
        </p:spPr>
      </p:pic>
      <p:pic>
        <p:nvPicPr>
          <p:cNvPr id="52" name="Picture 51"/>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6021423" y="-657899"/>
            <a:ext cx="1315797" cy="1315797"/>
          </a:xfrm>
          <a:prstGeom prst="rect">
            <a:avLst/>
          </a:prstGeom>
        </p:spPr>
      </p:pic>
      <p:pic>
        <p:nvPicPr>
          <p:cNvPr id="53" name="Picture 5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69376">
            <a:off x="-398010" y="6188680"/>
            <a:ext cx="1884553" cy="1884553"/>
          </a:xfrm>
          <a:prstGeom prst="rect">
            <a:avLst/>
          </a:prstGeom>
        </p:spPr>
      </p:pic>
      <p:pic>
        <p:nvPicPr>
          <p:cNvPr id="54" name="Picture 5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995787">
            <a:off x="7851954" y="-658523"/>
            <a:ext cx="1724011" cy="1724011"/>
          </a:xfrm>
          <a:prstGeom prst="rect">
            <a:avLst/>
          </a:prstGeom>
        </p:spPr>
      </p:pic>
      <p:pic>
        <p:nvPicPr>
          <p:cNvPr id="55" name="Picture 54"/>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rot="1558403">
            <a:off x="11547051" y="3358794"/>
            <a:ext cx="963974" cy="963974"/>
          </a:xfrm>
          <a:prstGeom prst="rect">
            <a:avLst/>
          </a:prstGeom>
        </p:spPr>
      </p:pic>
      <p:pic>
        <p:nvPicPr>
          <p:cNvPr id="56" name="Picture 5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2169376">
            <a:off x="1873539" y="-440895"/>
            <a:ext cx="1388210" cy="1391539"/>
          </a:xfrm>
          <a:prstGeom prst="rect">
            <a:avLst/>
          </a:prstGeom>
        </p:spPr>
      </p:pic>
      <p:pic>
        <p:nvPicPr>
          <p:cNvPr id="57" name="Picture 5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2655221">
            <a:off x="7311446" y="5635360"/>
            <a:ext cx="1537965" cy="1541653"/>
          </a:xfrm>
          <a:prstGeom prst="rect">
            <a:avLst/>
          </a:prstGeom>
        </p:spPr>
      </p:pic>
      <p:pic>
        <p:nvPicPr>
          <p:cNvPr id="58" name="Picture 57"/>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rot="363269">
            <a:off x="-433355" y="4095383"/>
            <a:ext cx="1279663" cy="1282731"/>
          </a:xfrm>
          <a:prstGeom prst="rect">
            <a:avLst/>
          </a:prstGeom>
        </p:spPr>
      </p:pic>
      <p:pic>
        <p:nvPicPr>
          <p:cNvPr id="59" name="Picture 58"/>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rot="715357">
            <a:off x="5232674" y="-58113"/>
            <a:ext cx="990211" cy="990211"/>
          </a:xfrm>
          <a:prstGeom prst="rect">
            <a:avLst/>
          </a:prstGeom>
        </p:spPr>
      </p:pic>
      <p:pic>
        <p:nvPicPr>
          <p:cNvPr id="60" name="Picture 59"/>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rot="20275828">
            <a:off x="2835441" y="110572"/>
            <a:ext cx="850969" cy="853010"/>
          </a:xfrm>
          <a:prstGeom prst="rect">
            <a:avLst/>
          </a:prstGeom>
        </p:spPr>
      </p:pic>
      <p:pic>
        <p:nvPicPr>
          <p:cNvPr id="61" name="Picture 60"/>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1982191" y="5796905"/>
            <a:ext cx="558906" cy="558906"/>
          </a:xfrm>
          <a:prstGeom prst="rect">
            <a:avLst/>
          </a:prstGeom>
        </p:spPr>
      </p:pic>
      <p:pic>
        <p:nvPicPr>
          <p:cNvPr id="62" name="Picture 61"/>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rot="1558403">
            <a:off x="6668978" y="293229"/>
            <a:ext cx="669879" cy="669879"/>
          </a:xfrm>
          <a:prstGeom prst="rect">
            <a:avLst/>
          </a:prstGeom>
        </p:spPr>
      </p:pic>
      <p:sp>
        <p:nvSpPr>
          <p:cNvPr id="63" name="Oval 62"/>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64"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60538"/>
            <a:ext cx="10515600" cy="2852737"/>
          </a:xfrm>
        </p:spPr>
        <p:txBody>
          <a:bodyPr anchor="ctr">
            <a:normAutofit/>
          </a:bodyPr>
          <a:lstStyle>
            <a:lvl1pPr algn="ctr">
              <a:defRPr sz="5400" baseline="0">
                <a:solidFill>
                  <a:schemeClr val="bg1"/>
                </a:solidFill>
              </a:defRPr>
            </a:lvl1pPr>
          </a:lstStyle>
          <a:p>
            <a:r>
              <a:rPr lang="en-US" dirty="0"/>
              <a:t>EDIT DIVIDER TEXT</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95987" y="5324380"/>
            <a:ext cx="1884553" cy="1884553"/>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826411">
            <a:off x="8213048" y="5460373"/>
            <a:ext cx="1724011" cy="1724011"/>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5266" y="4835542"/>
            <a:ext cx="1721786" cy="1721786"/>
          </a:xfrm>
          <a:prstGeom prst="rect">
            <a:avLst/>
          </a:prstGeom>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20989027">
            <a:off x="6121093" y="5537264"/>
            <a:ext cx="1570228" cy="1570228"/>
          </a:xfrm>
          <a:prstGeom prst="rect">
            <a:avLst/>
          </a:prstGeom>
        </p:spPr>
      </p:pic>
      <p:pic>
        <p:nvPicPr>
          <p:cNvPr id="11" name="Picture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025562" y="5814219"/>
            <a:ext cx="1388210" cy="1391539"/>
          </a:xfrm>
          <a:prstGeom prst="rect">
            <a:avLst/>
          </a:prstGeom>
        </p:spPr>
      </p:pic>
      <p:pic>
        <p:nvPicPr>
          <p:cNvPr id="12" name="Picture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485845">
            <a:off x="3782360" y="5585524"/>
            <a:ext cx="1537965" cy="1541653"/>
          </a:xfrm>
          <a:prstGeom prst="rect">
            <a:avLst/>
          </a:prstGeom>
        </p:spPr>
      </p:pic>
      <p:pic>
        <p:nvPicPr>
          <p:cNvPr id="13" name="Picture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300720" y="5609724"/>
            <a:ext cx="1661494" cy="1665478"/>
          </a:xfrm>
          <a:prstGeom prst="rect">
            <a:avLst/>
          </a:prstGeom>
        </p:spPr>
      </p:pic>
      <p:pic>
        <p:nvPicPr>
          <p:cNvPr id="3" name="Picture 2"/>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60683" y="-601685"/>
            <a:ext cx="1312649" cy="1315797"/>
          </a:xfrm>
          <a:prstGeom prst="rect">
            <a:avLst/>
          </a:prstGeom>
        </p:spPr>
      </p:pic>
      <p:pic>
        <p:nvPicPr>
          <p:cNvPr id="4" name="Picture 3"/>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14615" y="520359"/>
            <a:ext cx="676079" cy="676079"/>
          </a:xfrm>
          <a:prstGeom prst="rect">
            <a:avLst/>
          </a:prstGeom>
        </p:spPr>
      </p:pic>
      <p:pic>
        <p:nvPicPr>
          <p:cNvPr id="5" name="Picture 4"/>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0656238" y="485132"/>
            <a:ext cx="1315797" cy="1315797"/>
          </a:xfrm>
          <a:prstGeom prst="rect">
            <a:avLst/>
          </a:prstGeom>
        </p:spPr>
      </p:pic>
      <p:pic>
        <p:nvPicPr>
          <p:cNvPr id="36" name="Picture 35"/>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32490" y="5324380"/>
            <a:ext cx="1315797" cy="1315797"/>
          </a:xfrm>
          <a:prstGeom prst="rect">
            <a:avLst/>
          </a:prstGeom>
        </p:spPr>
      </p:pic>
      <p:pic>
        <p:nvPicPr>
          <p:cNvPr id="37" name="Picture 3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513826" y="47436"/>
            <a:ext cx="1315797" cy="1315797"/>
          </a:xfrm>
          <a:prstGeom prst="rect">
            <a:avLst/>
          </a:prstGeom>
        </p:spPr>
      </p:pic>
      <p:pic>
        <p:nvPicPr>
          <p:cNvPr id="38" name="Picture 3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49847" y="1897807"/>
            <a:ext cx="1312649" cy="1315797"/>
          </a:xfrm>
          <a:prstGeom prst="rect">
            <a:avLst/>
          </a:prstGeom>
        </p:spPr>
      </p:pic>
      <p:pic>
        <p:nvPicPr>
          <p:cNvPr id="39" name="Picture 3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533061" y="4293433"/>
            <a:ext cx="1312649" cy="1315797"/>
          </a:xfrm>
          <a:prstGeom prst="rect">
            <a:avLst/>
          </a:prstGeom>
        </p:spPr>
      </p:pic>
      <p:pic>
        <p:nvPicPr>
          <p:cNvPr id="40" name="Picture 39"/>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1448586" y="2153398"/>
            <a:ext cx="1315797" cy="1315797"/>
          </a:xfrm>
          <a:prstGeom prst="rect">
            <a:avLst/>
          </a:prstGeom>
        </p:spPr>
      </p:pic>
      <p:pic>
        <p:nvPicPr>
          <p:cNvPr id="41" name="Picture 40"/>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1446839" y="1100417"/>
            <a:ext cx="1315797" cy="1315797"/>
          </a:xfrm>
          <a:prstGeom prst="rect">
            <a:avLst/>
          </a:prstGeom>
        </p:spPr>
      </p:pic>
      <p:pic>
        <p:nvPicPr>
          <p:cNvPr id="42" name="Picture 41"/>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0506146" y="-510494"/>
            <a:ext cx="1315797" cy="1315797"/>
          </a:xfrm>
          <a:prstGeom prst="rect">
            <a:avLst/>
          </a:prstGeom>
        </p:spPr>
      </p:pic>
      <p:pic>
        <p:nvPicPr>
          <p:cNvPr id="43" name="Picture 42"/>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1314136" y="5182758"/>
            <a:ext cx="1312649" cy="1315797"/>
          </a:xfrm>
          <a:prstGeom prst="rect">
            <a:avLst/>
          </a:prstGeom>
        </p:spPr>
      </p:pic>
      <p:pic>
        <p:nvPicPr>
          <p:cNvPr id="44" name="Picture 43"/>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348711" y="2913888"/>
            <a:ext cx="1315797" cy="1315797"/>
          </a:xfrm>
          <a:prstGeom prst="rect">
            <a:avLst/>
          </a:prstGeom>
        </p:spPr>
      </p:pic>
      <p:pic>
        <p:nvPicPr>
          <p:cNvPr id="45" name="Picture 44"/>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9075053" y="-454414"/>
            <a:ext cx="1315797" cy="1315797"/>
          </a:xfrm>
          <a:prstGeom prst="rect">
            <a:avLst/>
          </a:prstGeom>
        </p:spPr>
      </p:pic>
      <p:pic>
        <p:nvPicPr>
          <p:cNvPr id="46" name="Picture 45"/>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352111" y="-367964"/>
            <a:ext cx="1315797" cy="1315797"/>
          </a:xfrm>
          <a:prstGeom prst="rect">
            <a:avLst/>
          </a:prstGeom>
        </p:spPr>
      </p:pic>
      <p:pic>
        <p:nvPicPr>
          <p:cNvPr id="47" name="Picture 46"/>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765515" y="693657"/>
            <a:ext cx="1315797" cy="1315797"/>
          </a:xfrm>
          <a:prstGeom prst="rect">
            <a:avLst/>
          </a:prstGeom>
        </p:spPr>
      </p:pic>
      <p:pic>
        <p:nvPicPr>
          <p:cNvPr id="48" name="Picture 47"/>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152187" y="5912012"/>
            <a:ext cx="1312649" cy="1315797"/>
          </a:xfrm>
          <a:prstGeom prst="rect">
            <a:avLst/>
          </a:prstGeom>
        </p:spPr>
      </p:pic>
      <p:pic>
        <p:nvPicPr>
          <p:cNvPr id="49" name="Picture 48"/>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6934850" y="-454413"/>
            <a:ext cx="1312649" cy="1315797"/>
          </a:xfrm>
          <a:prstGeom prst="rect">
            <a:avLst/>
          </a:prstGeom>
        </p:spPr>
      </p:pic>
      <p:pic>
        <p:nvPicPr>
          <p:cNvPr id="50" name="Picture 49"/>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3304315" y="-675238"/>
            <a:ext cx="1315797" cy="1315797"/>
          </a:xfrm>
          <a:prstGeom prst="rect">
            <a:avLst/>
          </a:prstGeom>
        </p:spPr>
      </p:pic>
      <p:pic>
        <p:nvPicPr>
          <p:cNvPr id="51" name="Picture 50"/>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4320319" y="-357604"/>
            <a:ext cx="1315797" cy="1315797"/>
          </a:xfrm>
          <a:prstGeom prst="rect">
            <a:avLst/>
          </a:prstGeom>
        </p:spPr>
      </p:pic>
      <p:pic>
        <p:nvPicPr>
          <p:cNvPr id="52" name="Picture 51"/>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6021423" y="-657899"/>
            <a:ext cx="1315797" cy="1315797"/>
          </a:xfrm>
          <a:prstGeom prst="rect">
            <a:avLst/>
          </a:prstGeom>
        </p:spPr>
      </p:pic>
      <p:pic>
        <p:nvPicPr>
          <p:cNvPr id="53" name="Picture 5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69376">
            <a:off x="-398010" y="6188680"/>
            <a:ext cx="1884553" cy="1884553"/>
          </a:xfrm>
          <a:prstGeom prst="rect">
            <a:avLst/>
          </a:prstGeom>
        </p:spPr>
      </p:pic>
      <p:pic>
        <p:nvPicPr>
          <p:cNvPr id="54" name="Picture 5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995787">
            <a:off x="7851954" y="-658523"/>
            <a:ext cx="1724011" cy="1724011"/>
          </a:xfrm>
          <a:prstGeom prst="rect">
            <a:avLst/>
          </a:prstGeom>
        </p:spPr>
      </p:pic>
      <p:pic>
        <p:nvPicPr>
          <p:cNvPr id="55" name="Picture 54"/>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rot="1558403">
            <a:off x="11547051" y="3358794"/>
            <a:ext cx="963974" cy="963974"/>
          </a:xfrm>
          <a:prstGeom prst="rect">
            <a:avLst/>
          </a:prstGeom>
        </p:spPr>
      </p:pic>
      <p:pic>
        <p:nvPicPr>
          <p:cNvPr id="56" name="Picture 5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rot="2169376">
            <a:off x="1873539" y="-440895"/>
            <a:ext cx="1388210" cy="1391539"/>
          </a:xfrm>
          <a:prstGeom prst="rect">
            <a:avLst/>
          </a:prstGeom>
        </p:spPr>
      </p:pic>
      <p:pic>
        <p:nvPicPr>
          <p:cNvPr id="57" name="Picture 5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2655221">
            <a:off x="7311446" y="5635360"/>
            <a:ext cx="1537965" cy="1541653"/>
          </a:xfrm>
          <a:prstGeom prst="rect">
            <a:avLst/>
          </a:prstGeom>
        </p:spPr>
      </p:pic>
      <p:pic>
        <p:nvPicPr>
          <p:cNvPr id="58" name="Picture 57"/>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rot="363269">
            <a:off x="-433355" y="4095383"/>
            <a:ext cx="1279663" cy="1282731"/>
          </a:xfrm>
          <a:prstGeom prst="rect">
            <a:avLst/>
          </a:prstGeom>
        </p:spPr>
      </p:pic>
      <p:pic>
        <p:nvPicPr>
          <p:cNvPr id="59" name="Picture 58"/>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rot="715357">
            <a:off x="5232674" y="-58113"/>
            <a:ext cx="990211" cy="990211"/>
          </a:xfrm>
          <a:prstGeom prst="rect">
            <a:avLst/>
          </a:prstGeom>
        </p:spPr>
      </p:pic>
      <p:pic>
        <p:nvPicPr>
          <p:cNvPr id="60" name="Picture 59"/>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rot="20275828">
            <a:off x="2835441" y="110572"/>
            <a:ext cx="850969" cy="853010"/>
          </a:xfrm>
          <a:prstGeom prst="rect">
            <a:avLst/>
          </a:prstGeom>
        </p:spPr>
      </p:pic>
      <p:pic>
        <p:nvPicPr>
          <p:cNvPr id="61" name="Picture 60"/>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1982191" y="5796905"/>
            <a:ext cx="558906" cy="558906"/>
          </a:xfrm>
          <a:prstGeom prst="rect">
            <a:avLst/>
          </a:prstGeom>
        </p:spPr>
      </p:pic>
      <p:pic>
        <p:nvPicPr>
          <p:cNvPr id="62" name="Picture 61"/>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rot="1558403">
            <a:off x="6668978" y="293229"/>
            <a:ext cx="669879" cy="669879"/>
          </a:xfrm>
          <a:prstGeom prst="rect">
            <a:avLst/>
          </a:prstGeom>
        </p:spPr>
      </p:pic>
      <p:sp>
        <p:nvSpPr>
          <p:cNvPr id="63" name="Oval 62"/>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64"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20703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6" name="Rectangle 5"/>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Lato" panose="020F0502020204030203" pitchFamily="34" charset="0"/>
            </a:endParaRPr>
          </a:p>
        </p:txBody>
      </p:sp>
      <p:sp>
        <p:nvSpPr>
          <p:cNvPr id="2" name="Title 1"/>
          <p:cNvSpPr>
            <a:spLocks noGrp="1"/>
          </p:cNvSpPr>
          <p:nvPr>
            <p:ph type="title" hasCustomPrompt="1"/>
          </p:nvPr>
        </p:nvSpPr>
        <p:spPr/>
        <p:txBody>
          <a:bodyPr/>
          <a:lstStyle/>
          <a:p>
            <a:r>
              <a:rPr lang="en-US" dirty="0"/>
              <a:t>CLICK TO EDIT MASTER TITLE STYLE</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7" name="Oval 6"/>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8"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146746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6" name="Oval 5"/>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7"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Column - white">
    <p:spTree>
      <p:nvGrpSpPr>
        <p:cNvPr id="1" name=""/>
        <p:cNvGrpSpPr/>
        <p:nvPr/>
      </p:nvGrpSpPr>
      <p:grpSpPr>
        <a:xfrm>
          <a:off x="0" y="0"/>
          <a:ext cx="0" cy="0"/>
          <a:chOff x="0" y="0"/>
          <a:chExt cx="0" cy="0"/>
        </a:xfrm>
      </p:grpSpPr>
      <p:sp>
        <p:nvSpPr>
          <p:cNvPr id="10" name="Rectangle 9"/>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Lato" panose="020F0502020204030203" pitchFamily="34" charset="0"/>
            </a:endParaRPr>
          </a:p>
        </p:txBody>
      </p:sp>
      <p:sp>
        <p:nvSpPr>
          <p:cNvPr id="2" name="Title 1"/>
          <p:cNvSpPr>
            <a:spLocks noGrp="1"/>
          </p:cNvSpPr>
          <p:nvPr>
            <p:ph type="title" hasCustomPrompt="1"/>
          </p:nvPr>
        </p:nvSpPr>
        <p:spPr/>
        <p:txBody>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457199" y="1825625"/>
            <a:ext cx="5413951" cy="40389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523" y="1825625"/>
            <a:ext cx="5413951" cy="4038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11" name="Oval 10"/>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2"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748712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69128" y="461728"/>
            <a:ext cx="2326200" cy="712604"/>
          </a:xfrm>
          <a:prstGeom prst="rect">
            <a:avLst/>
          </a:prstGeom>
        </p:spPr>
      </p:pic>
      <p:sp>
        <p:nvSpPr>
          <p:cNvPr id="4" name="Text Placeholder 6"/>
          <p:cNvSpPr txBox="1">
            <a:spLocks/>
          </p:cNvSpPr>
          <p:nvPr userDrawn="1"/>
        </p:nvSpPr>
        <p:spPr>
          <a:xfrm>
            <a:off x="466725" y="6169968"/>
            <a:ext cx="2644955" cy="276999"/>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smtClean="0">
                <a:solidFill>
                  <a:schemeClr val="bg1"/>
                </a:solidFill>
                <a:effectLst/>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Lato" charset="0"/>
                <a:ea typeface="Lato" panose="020F0502020204030203" pitchFamily="34" charset="0"/>
                <a:cs typeface="Lato" panose="020F0502020204030203" pitchFamily="34" charset="0"/>
              </a:rPr>
              <a:t>rcgp.org.uk/discovergp</a:t>
            </a:r>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4281343"/>
      </p:ext>
    </p:extLst>
  </p:cSld>
  <p:clrMap bg1="lt1" tx1="dk1" bg2="lt2" tx2="dk2" accent1="accent1" accent2="accent2" accent3="accent3" accent4="accent4" accent5="accent5" accent6="accent6" hlink="hlink" folHlink="folHlink"/>
  <p:sldLayoutIdLst>
    <p:sldLayoutId id="2147483678" r:id="rId1"/>
    <p:sldLayoutId id="2147483699" r:id="rId2"/>
  </p:sldLayoutIdLst>
  <p:hf hdr="0" ftr="0" dt="0"/>
  <p:txStyles>
    <p:titleStyle>
      <a:lvl1pPr algn="l" defTabSz="914400" rtl="0" eaLnBrk="1" latinLnBrk="0" hangingPunct="1">
        <a:lnSpc>
          <a:spcPct val="90000"/>
        </a:lnSpc>
        <a:spcBef>
          <a:spcPct val="0"/>
        </a:spcBef>
        <a:buNone/>
        <a:defRPr lang="en-US" sz="2800" b="1" kern="1200" dirty="0" smtClean="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dirty="0" smtClean="0">
          <a:solidFill>
            <a:srgbClr val="002D59"/>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 name="Title Placeholder 1">
            <a:extLst>
              <a:ext uri="{FF2B5EF4-FFF2-40B4-BE49-F238E27FC236}">
                <a16:creationId xmlns:a16="http://schemas.microsoft.com/office/drawing/2014/main" id="{DCD110B3-01D8-41B5-876B-DDDC7F5A5C3A}"/>
              </a:ext>
            </a:extLst>
          </p:cNvPr>
          <p:cNvSpPr>
            <a:spLocks noGrp="1"/>
          </p:cNvSpPr>
          <p:nvPr>
            <p:ph type="title"/>
          </p:nvPr>
        </p:nvSpPr>
        <p:spPr>
          <a:xfrm>
            <a:off x="457199" y="365125"/>
            <a:ext cx="11205275" cy="13255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AEE57DA-F4DD-4CCA-BDEF-77797CC746C8}"/>
              </a:ext>
            </a:extLst>
          </p:cNvPr>
          <p:cNvSpPr>
            <a:spLocks noGrp="1"/>
          </p:cNvSpPr>
          <p:nvPr>
            <p:ph type="body" idx="1"/>
          </p:nvPr>
        </p:nvSpPr>
        <p:spPr>
          <a:xfrm>
            <a:off x="457199" y="1825625"/>
            <a:ext cx="11205275" cy="40947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latin typeface="Lato" panose="020F0502020204030203" pitchFamily="34" charset="0"/>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1502977799"/>
      </p:ext>
    </p:extLst>
  </p:cSld>
  <p:clrMap bg1="lt1" tx1="dk1" bg2="lt2" tx2="dk2" accent1="accent1" accent2="accent2" accent3="accent3" accent4="accent4" accent5="accent5" accent6="accent6" hlink="hlink" folHlink="folHlink"/>
  <p:sldLayoutIdLst>
    <p:sldLayoutId id="2147483689" r:id="rId1"/>
    <p:sldLayoutId id="2147483696" r:id="rId2"/>
    <p:sldLayoutId id="2147483694" r:id="rId3"/>
    <p:sldLayoutId id="2147483683" r:id="rId4"/>
    <p:sldLayoutId id="2147483679" r:id="rId5"/>
    <p:sldLayoutId id="2147483693" r:id="rId6"/>
    <p:sldLayoutId id="2147483684" r:id="rId7"/>
    <p:sldLayoutId id="2147483695" r:id="rId8"/>
    <p:sldLayoutId id="2147483690" r:id="rId9"/>
    <p:sldLayoutId id="2147483692" r:id="rId10"/>
    <p:sldLayoutId id="2147483698" r:id="rId11"/>
  </p:sldLayoutIdLst>
  <p:hf hdr="0" ftr="0" dt="0"/>
  <p:txStyles>
    <p:titleStyle>
      <a:lvl1pPr algn="l" defTabSz="914400" rtl="0" eaLnBrk="1" latinLnBrk="0" hangingPunct="1">
        <a:lnSpc>
          <a:spcPct val="90000"/>
        </a:lnSpc>
        <a:spcBef>
          <a:spcPct val="0"/>
        </a:spcBef>
        <a:buNone/>
        <a:defRPr lang="en-US" sz="3600" b="1" kern="1200" dirty="0" smtClean="0">
          <a:solidFill>
            <a:srgbClr val="002D59"/>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lang="en-US" sz="1600" kern="1200" dirty="0" smtClean="0">
          <a:solidFill>
            <a:srgbClr val="002D59"/>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rgbClr val="002B5C"/>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002B5C"/>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rgbClr val="002B5C"/>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rgbClr val="002B5C"/>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DCD110B3-01D8-41B5-876B-DDDC7F5A5C3A}"/>
              </a:ext>
            </a:extLst>
          </p:cNvPr>
          <p:cNvSpPr>
            <a:spLocks noGrp="1"/>
          </p:cNvSpPr>
          <p:nvPr>
            <p:ph type="title"/>
          </p:nvPr>
        </p:nvSpPr>
        <p:spPr>
          <a:xfrm>
            <a:off x="457199" y="365125"/>
            <a:ext cx="11205275" cy="13255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AEE57DA-F4DD-4CCA-BDEF-77797CC746C8}"/>
              </a:ext>
            </a:extLst>
          </p:cNvPr>
          <p:cNvSpPr>
            <a:spLocks noGrp="1"/>
          </p:cNvSpPr>
          <p:nvPr>
            <p:ph type="body" idx="1"/>
          </p:nvPr>
        </p:nvSpPr>
        <p:spPr>
          <a:xfrm>
            <a:off x="457199" y="1825625"/>
            <a:ext cx="11205275" cy="40947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2207620904"/>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dt="0"/>
  <p:txStyles>
    <p:titleStyle>
      <a:lvl1pPr algn="l" defTabSz="914400" rtl="0" eaLnBrk="1" latinLnBrk="0" hangingPunct="1">
        <a:lnSpc>
          <a:spcPct val="90000"/>
        </a:lnSpc>
        <a:spcBef>
          <a:spcPct val="0"/>
        </a:spcBef>
        <a:buNone/>
        <a:defRPr lang="en-US" sz="3600" b="1" kern="1200" dirty="0" smtClean="0">
          <a:solidFill>
            <a:srgbClr val="002D59"/>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lang="en-US" sz="1600" kern="1200" dirty="0" smtClean="0">
          <a:solidFill>
            <a:srgbClr val="002D59"/>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9989C2-15F0-43C4-8544-D2B39AEAF22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4" name="Picture 3">
            <a:extLst>
              <a:ext uri="{FF2B5EF4-FFF2-40B4-BE49-F238E27FC236}">
                <a16:creationId xmlns:a16="http://schemas.microsoft.com/office/drawing/2014/main" id="{AB158676-BEE6-420C-B622-5A18CD9BE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2015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6" name="Picture 5">
            <a:extLst>
              <a:ext uri="{FF2B5EF4-FFF2-40B4-BE49-F238E27FC236}">
                <a16:creationId xmlns:a16="http://schemas.microsoft.com/office/drawing/2014/main" id="{E889A411-CB5F-4A50-BE0C-E5BF1A6FD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954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C66DB1-4BB6-49C1-BB0E-D1E838691329}"/>
              </a:ext>
            </a:extLst>
          </p:cNvPr>
          <p:cNvSpPr>
            <a:spLocks noGrp="1"/>
          </p:cNvSpPr>
          <p:nvPr>
            <p:ph type="sldNum" sz="quarter" idx="4"/>
          </p:nvPr>
        </p:nvSpPr>
        <p:spPr/>
        <p:txBody>
          <a:bodyPr/>
          <a:lstStyle/>
          <a:p>
            <a:pPr algn="r"/>
            <a:fld id="{67644CF5-41A3-42B4-9AFA-458301DD07BC}" type="slidenum">
              <a:rPr lang="en-GB" smtClean="0"/>
              <a:pPr algn="r"/>
              <a:t>11</a:t>
            </a:fld>
            <a:endParaRPr lang="en-GB" dirty="0"/>
          </a:p>
        </p:txBody>
      </p:sp>
      <p:pic>
        <p:nvPicPr>
          <p:cNvPr id="11" name="Picture 10">
            <a:extLst>
              <a:ext uri="{FF2B5EF4-FFF2-40B4-BE49-F238E27FC236}">
                <a16:creationId xmlns:a16="http://schemas.microsoft.com/office/drawing/2014/main" id="{E0C5A867-69CE-41E5-9E3A-672B83BF4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9865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6" name="Picture 5">
            <a:extLst>
              <a:ext uri="{FF2B5EF4-FFF2-40B4-BE49-F238E27FC236}">
                <a16:creationId xmlns:a16="http://schemas.microsoft.com/office/drawing/2014/main" id="{99138044-0D63-47EA-A77D-E4B851CD7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204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1" i="0" u="none" strike="noStrike" kern="1200" cap="none" spc="0" normalizeH="0" baseline="0" noProof="0" dirty="0">
              <a:ln>
                <a:noFill/>
              </a:ln>
              <a:solidFill>
                <a:srgbClr val="FFFFFF"/>
              </a:solidFill>
              <a:effectLst/>
              <a:uLnTx/>
              <a:uFillTx/>
              <a:ea typeface="+mn-ea"/>
              <a:cs typeface="+mn-cs"/>
            </a:endParaRPr>
          </a:p>
        </p:txBody>
      </p:sp>
      <p:sp>
        <p:nvSpPr>
          <p:cNvPr id="5" name="TextBox 4">
            <a:extLst>
              <a:ext uri="{FF2B5EF4-FFF2-40B4-BE49-F238E27FC236}">
                <a16:creationId xmlns:a16="http://schemas.microsoft.com/office/drawing/2014/main" id="{00453527-4CFE-4C85-9ECC-7B6C752222F6}"/>
              </a:ext>
            </a:extLst>
          </p:cNvPr>
          <p:cNvSpPr txBox="1"/>
          <p:nvPr/>
        </p:nvSpPr>
        <p:spPr>
          <a:xfrm>
            <a:off x="2691698" y="1009691"/>
            <a:ext cx="8136795" cy="1938992"/>
          </a:xfrm>
          <a:prstGeom prst="rect">
            <a:avLst/>
          </a:prstGeom>
          <a:noFill/>
        </p:spPr>
        <p:txBody>
          <a:bodyPr wrap="square" rtlCol="0">
            <a:spAutoFit/>
          </a:bodyPr>
          <a:lstStyle/>
          <a:p>
            <a:pPr fontAlgn="base">
              <a:spcBef>
                <a:spcPct val="0"/>
              </a:spcBef>
              <a:spcAft>
                <a:spcPct val="0"/>
              </a:spcAft>
              <a:defRPr/>
            </a:pPr>
            <a:r>
              <a:rPr lang="en-GB" sz="4000" b="1" dirty="0">
                <a:solidFill>
                  <a:srgbClr val="002C59"/>
                </a:solidFill>
                <a:latin typeface="Lato" panose="020F0502020204030203" pitchFamily="34" charset="0"/>
                <a:ea typeface="Lato" panose="020F0502020204030203" pitchFamily="34" charset="0"/>
                <a:cs typeface="Lato" panose="020F0502020204030203" pitchFamily="34" charset="0"/>
              </a:rPr>
              <a:t>What percentage of patient</a:t>
            </a:r>
          </a:p>
          <a:p>
            <a:pPr fontAlgn="base">
              <a:spcBef>
                <a:spcPct val="0"/>
              </a:spcBef>
              <a:spcAft>
                <a:spcPct val="0"/>
              </a:spcAft>
              <a:defRPr/>
            </a:pPr>
            <a:r>
              <a:rPr lang="en-GB" sz="4000" b="1" dirty="0">
                <a:solidFill>
                  <a:srgbClr val="002C59"/>
                </a:solidFill>
                <a:latin typeface="Lato" panose="020F0502020204030203" pitchFamily="34" charset="0"/>
                <a:ea typeface="Lato" panose="020F0502020204030203" pitchFamily="34" charset="0"/>
                <a:cs typeface="Lato" panose="020F0502020204030203" pitchFamily="34" charset="0"/>
              </a:rPr>
              <a:t>contact, within the NHS, </a:t>
            </a:r>
          </a:p>
          <a:p>
            <a:pPr fontAlgn="base">
              <a:spcBef>
                <a:spcPct val="0"/>
              </a:spcBef>
              <a:spcAft>
                <a:spcPct val="0"/>
              </a:spcAft>
              <a:defRPr/>
            </a:pPr>
            <a:r>
              <a:rPr lang="en-GB" sz="4000" b="1" dirty="0">
                <a:solidFill>
                  <a:srgbClr val="002C59"/>
                </a:solidFill>
                <a:latin typeface="Lato" panose="020F0502020204030203" pitchFamily="34" charset="0"/>
                <a:ea typeface="Lato" panose="020F0502020204030203" pitchFamily="34" charset="0"/>
                <a:cs typeface="Lato" panose="020F0502020204030203" pitchFamily="34" charset="0"/>
              </a:rPr>
              <a:t>is carried out by a GP?</a:t>
            </a:r>
          </a:p>
        </p:txBody>
      </p:sp>
      <p:pic>
        <p:nvPicPr>
          <p:cNvPr id="6" name="Picture 5">
            <a:extLst>
              <a:ext uri="{FF2B5EF4-FFF2-40B4-BE49-F238E27FC236}">
                <a16:creationId xmlns:a16="http://schemas.microsoft.com/office/drawing/2014/main" id="{182FB8CC-1180-4093-97FF-02405B183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8428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387966-C5BB-466C-8A72-E0405295519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6" name="Picture 5">
            <a:extLst>
              <a:ext uri="{FF2B5EF4-FFF2-40B4-BE49-F238E27FC236}">
                <a16:creationId xmlns:a16="http://schemas.microsoft.com/office/drawing/2014/main" id="{6D80D2C0-9723-4437-AF9E-38BF56A4C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37057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7" name="Picture 6">
            <a:extLst>
              <a:ext uri="{FF2B5EF4-FFF2-40B4-BE49-F238E27FC236}">
                <a16:creationId xmlns:a16="http://schemas.microsoft.com/office/drawing/2014/main" id="{F4E94965-13A2-4D8E-B9E0-ADDC99E21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386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7" name="Picture 6">
            <a:extLst>
              <a:ext uri="{FF2B5EF4-FFF2-40B4-BE49-F238E27FC236}">
                <a16:creationId xmlns:a16="http://schemas.microsoft.com/office/drawing/2014/main" id="{C3A64BAD-EB42-4CC3-BC8E-03FAE99F4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1058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92467-B9B8-4509-B6AE-8E94F524135F}"/>
              </a:ext>
            </a:extLst>
          </p:cNvPr>
          <p:cNvSpPr>
            <a:spLocks noGrp="1"/>
          </p:cNvSpPr>
          <p:nvPr>
            <p:ph type="sldNum" sz="quarter" idx="4"/>
          </p:nvPr>
        </p:nvSpPr>
        <p:spPr/>
        <p:txBody>
          <a:bodyPr/>
          <a:lstStyle/>
          <a:p>
            <a:pPr algn="r"/>
            <a:fld id="{67644CF5-41A3-42B4-9AFA-458301DD07BC}" type="slidenum">
              <a:rPr lang="en-GB" smtClean="0"/>
              <a:pPr algn="r"/>
              <a:t>17</a:t>
            </a:fld>
            <a:endParaRPr lang="en-GB" dirty="0"/>
          </a:p>
        </p:txBody>
      </p:sp>
      <p:pic>
        <p:nvPicPr>
          <p:cNvPr id="3" name="Picture 2">
            <a:extLst>
              <a:ext uri="{FF2B5EF4-FFF2-40B4-BE49-F238E27FC236}">
                <a16:creationId xmlns:a16="http://schemas.microsoft.com/office/drawing/2014/main" id="{E711FEAA-F5B9-476A-966A-CA3719C71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116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6" name="Picture 5">
            <a:extLst>
              <a:ext uri="{FF2B5EF4-FFF2-40B4-BE49-F238E27FC236}">
                <a16:creationId xmlns:a16="http://schemas.microsoft.com/office/drawing/2014/main" id="{9C3FBD36-8D3A-40ED-BD66-ABFEAAE9A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8845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6" name="Picture 5">
            <a:extLst>
              <a:ext uri="{FF2B5EF4-FFF2-40B4-BE49-F238E27FC236}">
                <a16:creationId xmlns:a16="http://schemas.microsoft.com/office/drawing/2014/main" id="{61928E20-94DA-4EA2-97FF-917DD91D5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297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6" name="Picture 5">
            <a:extLst>
              <a:ext uri="{FF2B5EF4-FFF2-40B4-BE49-F238E27FC236}">
                <a16:creationId xmlns:a16="http://schemas.microsoft.com/office/drawing/2014/main" id="{F2072A90-DD43-4F80-80B4-BE5DAC97A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2279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8" name="Picture 7">
            <a:extLst>
              <a:ext uri="{FF2B5EF4-FFF2-40B4-BE49-F238E27FC236}">
                <a16:creationId xmlns:a16="http://schemas.microsoft.com/office/drawing/2014/main" id="{8CCAB01C-32A0-4189-B68E-F90548766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407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7" name="Picture 6">
            <a:extLst>
              <a:ext uri="{FF2B5EF4-FFF2-40B4-BE49-F238E27FC236}">
                <a16:creationId xmlns:a16="http://schemas.microsoft.com/office/drawing/2014/main" id="{552400AA-4CB9-4AD8-AFC3-8438B903B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583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7" name="Picture 6">
            <a:extLst>
              <a:ext uri="{FF2B5EF4-FFF2-40B4-BE49-F238E27FC236}">
                <a16:creationId xmlns:a16="http://schemas.microsoft.com/office/drawing/2014/main" id="{30B29D21-D483-42A2-9D8E-B159156FC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1441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9989C2-15F0-43C4-8544-D2B39AEAF22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5" name="Picture 4">
            <a:extLst>
              <a:ext uri="{FF2B5EF4-FFF2-40B4-BE49-F238E27FC236}">
                <a16:creationId xmlns:a16="http://schemas.microsoft.com/office/drawing/2014/main" id="{C0E0EA5B-1C2B-400E-9FAA-979860510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8067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07594B-9D5C-438E-BCC9-E77F80EB0D7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1B918A89-A75B-4BB3-BE74-D13448D1F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0994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0A73B-87D5-46F1-92BC-1B8DE7D3AB53}"/>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B8BD69F-B1F5-4898-B1B5-9158D05C3C73}"/>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7D78AE1-A2E7-45A0-8284-65949466297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D90D466B-A717-4487-B995-50862F525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21"/>
            <a:ext cx="12307330" cy="6927269"/>
          </a:xfrm>
          <a:prstGeom prst="rect">
            <a:avLst/>
          </a:prstGeom>
        </p:spPr>
      </p:pic>
    </p:spTree>
    <p:extLst>
      <p:ext uri="{BB962C8B-B14F-4D97-AF65-F5344CB8AC3E}">
        <p14:creationId xmlns:p14="http://schemas.microsoft.com/office/powerpoint/2010/main" val="172239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6" name="Picture 5">
            <a:extLst>
              <a:ext uri="{FF2B5EF4-FFF2-40B4-BE49-F238E27FC236}">
                <a16:creationId xmlns:a16="http://schemas.microsoft.com/office/drawing/2014/main" id="{63EA7E66-66B2-4085-B64B-01743CEBD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393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7" name="Picture 6">
            <a:extLst>
              <a:ext uri="{FF2B5EF4-FFF2-40B4-BE49-F238E27FC236}">
                <a16:creationId xmlns:a16="http://schemas.microsoft.com/office/drawing/2014/main" id="{B6BF1C87-3C2D-43D4-880F-C289A4B33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52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6" name="Picture 5">
            <a:extLst>
              <a:ext uri="{FF2B5EF4-FFF2-40B4-BE49-F238E27FC236}">
                <a16:creationId xmlns:a16="http://schemas.microsoft.com/office/drawing/2014/main" id="{C35E852B-64ED-41AD-B96F-FF0EB9CB0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1011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dirty="0">
              <a:ln>
                <a:noFill/>
              </a:ln>
              <a:solidFill>
                <a:srgbClr val="FFFFFF"/>
              </a:solidFill>
              <a:effectLst/>
              <a:uLnTx/>
              <a:uFillTx/>
              <a:ea typeface="+mn-ea"/>
              <a:cs typeface="+mn-cs"/>
            </a:endParaRPr>
          </a:p>
        </p:txBody>
      </p:sp>
      <p:sp>
        <p:nvSpPr>
          <p:cNvPr id="5" name="TextBox 4">
            <a:extLst>
              <a:ext uri="{FF2B5EF4-FFF2-40B4-BE49-F238E27FC236}">
                <a16:creationId xmlns:a16="http://schemas.microsoft.com/office/drawing/2014/main" id="{00453527-4CFE-4C85-9ECC-7B6C752222F6}"/>
              </a:ext>
            </a:extLst>
          </p:cNvPr>
          <p:cNvSpPr txBox="1"/>
          <p:nvPr/>
        </p:nvSpPr>
        <p:spPr>
          <a:xfrm>
            <a:off x="2644851" y="822704"/>
            <a:ext cx="8136795" cy="2031325"/>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200" b="1" i="0" u="none" strike="noStrike" kern="1200" cap="none" spc="0" normalizeH="0" baseline="0" noProof="0" dirty="0">
                <a:ln>
                  <a:noFill/>
                </a:ln>
                <a:solidFill>
                  <a:srgbClr val="002C59"/>
                </a:solidFill>
                <a:effectLst/>
                <a:uLnTx/>
                <a:uFillTx/>
                <a:latin typeface="Lato" panose="020F0502020204030203" pitchFamily="34" charset="0"/>
                <a:ea typeface="Lato" panose="020F0502020204030203" pitchFamily="34" charset="0"/>
                <a:cs typeface="Lato" panose="020F0502020204030203" pitchFamily="34" charset="0"/>
              </a:rPr>
              <a:t>What is the standard length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200" b="1" i="0" u="none" strike="noStrike" kern="1200" cap="none" spc="0" normalizeH="0" baseline="0" noProof="0" dirty="0">
                <a:ln>
                  <a:noFill/>
                </a:ln>
                <a:solidFill>
                  <a:srgbClr val="002C59"/>
                </a:solidFill>
                <a:effectLst/>
                <a:uLnTx/>
                <a:uFillTx/>
                <a:latin typeface="Lato" panose="020F0502020204030203" pitchFamily="34" charset="0"/>
                <a:ea typeface="Lato" panose="020F0502020204030203" pitchFamily="34" charset="0"/>
                <a:cs typeface="Lato" panose="020F0502020204030203" pitchFamily="34" charset="0"/>
              </a:rPr>
              <a:t>of time allocated to a UK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200" b="1" i="0" u="none" strike="noStrike" kern="1200" cap="none" spc="0" normalizeH="0" baseline="0" noProof="0" dirty="0">
                <a:ln>
                  <a:noFill/>
                </a:ln>
                <a:solidFill>
                  <a:srgbClr val="002C59"/>
                </a:solidFill>
                <a:effectLst/>
                <a:uLnTx/>
                <a:uFillTx/>
                <a:latin typeface="Lato" panose="020F0502020204030203" pitchFamily="34" charset="0"/>
                <a:ea typeface="Lato" panose="020F0502020204030203" pitchFamily="34" charset="0"/>
                <a:cs typeface="Lato" panose="020F0502020204030203" pitchFamily="34" charset="0"/>
              </a:rPr>
              <a:t>GP appointment?</a:t>
            </a:r>
            <a:endParaRPr kumimoji="0" lang="en-GB" sz="4200" b="1" i="0" u="none" strike="noStrike" kern="1200" cap="none" spc="0" normalizeH="0" baseline="0" noProof="0" dirty="0">
              <a:ln>
                <a:noFill/>
              </a:ln>
              <a:solidFill>
                <a:srgbClr val="002C59"/>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0" name="Picture 9">
            <a:extLst>
              <a:ext uri="{FF2B5EF4-FFF2-40B4-BE49-F238E27FC236}">
                <a16:creationId xmlns:a16="http://schemas.microsoft.com/office/drawing/2014/main" id="{AC6BF136-253C-424F-878D-1210CD34A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459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10" name="Picture 9">
            <a:extLst>
              <a:ext uri="{FF2B5EF4-FFF2-40B4-BE49-F238E27FC236}">
                <a16:creationId xmlns:a16="http://schemas.microsoft.com/office/drawing/2014/main" id="{E1C84F66-82F4-4CA0-955F-5C50300FF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98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C66DB1-4BB6-49C1-BB0E-D1E838691329}"/>
              </a:ext>
            </a:extLst>
          </p:cNvPr>
          <p:cNvSpPr>
            <a:spLocks noGrp="1"/>
          </p:cNvSpPr>
          <p:nvPr>
            <p:ph type="sldNum" sz="quarter" idx="4"/>
          </p:nvPr>
        </p:nvSpPr>
        <p:spPr/>
        <p:txBody>
          <a:bodyPr/>
          <a:lstStyle/>
          <a:p>
            <a:pPr algn="r"/>
            <a:fld id="{67644CF5-41A3-42B4-9AFA-458301DD07BC}" type="slidenum">
              <a:rPr lang="en-GB" smtClean="0"/>
              <a:pPr algn="r"/>
              <a:t>8</a:t>
            </a:fld>
            <a:endParaRPr lang="en-GB" dirty="0"/>
          </a:p>
        </p:txBody>
      </p:sp>
      <p:pic>
        <p:nvPicPr>
          <p:cNvPr id="11" name="Picture 10">
            <a:extLst>
              <a:ext uri="{FF2B5EF4-FFF2-40B4-BE49-F238E27FC236}">
                <a16:creationId xmlns:a16="http://schemas.microsoft.com/office/drawing/2014/main" id="{0E388D29-D7ED-491F-A173-EA154C5A9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1908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F08C3E-A92A-4AD8-8D2E-E4BC8D7148B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44CF5-41A3-42B4-9AFA-458301DD07BC}" type="slidenum">
              <a:rPr kumimoji="0" lang="en-GB" sz="1200" b="1"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dirty="0">
              <a:ln>
                <a:noFill/>
              </a:ln>
              <a:solidFill>
                <a:srgbClr val="FFFFFF"/>
              </a:solidFill>
              <a:effectLst/>
              <a:uLnTx/>
              <a:uFillTx/>
              <a:ea typeface="+mn-ea"/>
              <a:cs typeface="+mn-cs"/>
            </a:endParaRPr>
          </a:p>
        </p:txBody>
      </p:sp>
      <p:pic>
        <p:nvPicPr>
          <p:cNvPr id="6" name="Picture 5">
            <a:extLst>
              <a:ext uri="{FF2B5EF4-FFF2-40B4-BE49-F238E27FC236}">
                <a16:creationId xmlns:a16="http://schemas.microsoft.com/office/drawing/2014/main" id="{17C46658-7E40-4B2B-ADD1-B3BC76C52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579402"/>
      </p:ext>
    </p:extLst>
  </p:cSld>
  <p:clrMapOvr>
    <a:masterClrMapping/>
  </p:clrMapOvr>
</p:sld>
</file>

<file path=ppt/theme/theme1.xml><?xml version="1.0" encoding="utf-8"?>
<a:theme xmlns:a="http://schemas.openxmlformats.org/drawingml/2006/main" name="TITLE">
  <a:themeElements>
    <a:clrScheme name="RCGP 1">
      <a:dk1>
        <a:srgbClr val="002C59"/>
      </a:dk1>
      <a:lt1>
        <a:srgbClr val="FFFFFF"/>
      </a:lt1>
      <a:dk2>
        <a:srgbClr val="44546A"/>
      </a:dk2>
      <a:lt2>
        <a:srgbClr val="E7E6E6"/>
      </a:lt2>
      <a:accent1>
        <a:srgbClr val="164E9D"/>
      </a:accent1>
      <a:accent2>
        <a:srgbClr val="833F91"/>
      </a:accent2>
      <a:accent3>
        <a:srgbClr val="009CAB"/>
      </a:accent3>
      <a:accent4>
        <a:srgbClr val="01A8E2"/>
      </a:accent4>
      <a:accent5>
        <a:srgbClr val="89BF48"/>
      </a:accent5>
      <a:accent6>
        <a:srgbClr val="F06F2C"/>
      </a:accent6>
      <a:hlink>
        <a:srgbClr val="01A8E2"/>
      </a:hlink>
      <a:folHlink>
        <a:srgbClr val="833F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CGP e-presenter">
  <a:themeElements>
    <a:clrScheme name="RCGP 1">
      <a:dk1>
        <a:srgbClr val="002C59"/>
      </a:dk1>
      <a:lt1>
        <a:srgbClr val="FFFFFF"/>
      </a:lt1>
      <a:dk2>
        <a:srgbClr val="44546A"/>
      </a:dk2>
      <a:lt2>
        <a:srgbClr val="E7E6E6"/>
      </a:lt2>
      <a:accent1>
        <a:srgbClr val="164E9D"/>
      </a:accent1>
      <a:accent2>
        <a:srgbClr val="833F91"/>
      </a:accent2>
      <a:accent3>
        <a:srgbClr val="009CAB"/>
      </a:accent3>
      <a:accent4>
        <a:srgbClr val="01A8E2"/>
      </a:accent4>
      <a:accent5>
        <a:srgbClr val="89BF48"/>
      </a:accent5>
      <a:accent6>
        <a:srgbClr val="F06F2C"/>
      </a:accent6>
      <a:hlink>
        <a:srgbClr val="01A8E2"/>
      </a:hlink>
      <a:folHlink>
        <a:srgbClr val="833F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RCGP e-presenter">
  <a:themeElements>
    <a:clrScheme name="RCGP 1">
      <a:dk1>
        <a:srgbClr val="002C59"/>
      </a:dk1>
      <a:lt1>
        <a:srgbClr val="FFFFFF"/>
      </a:lt1>
      <a:dk2>
        <a:srgbClr val="44546A"/>
      </a:dk2>
      <a:lt2>
        <a:srgbClr val="E7E6E6"/>
      </a:lt2>
      <a:accent1>
        <a:srgbClr val="164E9D"/>
      </a:accent1>
      <a:accent2>
        <a:srgbClr val="833F91"/>
      </a:accent2>
      <a:accent3>
        <a:srgbClr val="009CAB"/>
      </a:accent3>
      <a:accent4>
        <a:srgbClr val="01A8E2"/>
      </a:accent4>
      <a:accent5>
        <a:srgbClr val="89BF48"/>
      </a:accent5>
      <a:accent6>
        <a:srgbClr val="F06F2C"/>
      </a:accent6>
      <a:hlink>
        <a:srgbClr val="01A8E2"/>
      </a:hlink>
      <a:folHlink>
        <a:srgbClr val="833F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5982</TotalTime>
  <Words>915</Words>
  <Application>Microsoft Office PowerPoint</Application>
  <PresentationFormat>Widescreen</PresentationFormat>
  <Paragraphs>276</Paragraphs>
  <Slides>25</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ArialMT</vt:lpstr>
      <vt:lpstr>Calibri</vt:lpstr>
      <vt:lpstr>Lato</vt:lpstr>
      <vt:lpstr>TITLE</vt:lpstr>
      <vt:lpstr>1_RCGP e-presenter</vt:lpstr>
      <vt:lpstr>2_RCGP e-presenter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Lisa Hunter</dc:creator>
  <cp:lastModifiedBy>Michelle McAvoy</cp:lastModifiedBy>
  <cp:revision>363</cp:revision>
  <dcterms:created xsi:type="dcterms:W3CDTF">2018-01-17T13:47:13Z</dcterms:created>
  <dcterms:modified xsi:type="dcterms:W3CDTF">2020-05-12T09:03:50Z</dcterms:modified>
</cp:coreProperties>
</file>