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32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6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6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2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0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9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5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0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5081-CE64-4099-AEA8-9841F2870D38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18C30-A6B7-4C40-A68B-A034593A6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95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Review of Antibiotic Prescribing associated with increased risk of </a:t>
            </a:r>
            <a:r>
              <a:rPr lang="en-GB" dirty="0" smtClean="0"/>
              <a:t>Clostridium Difficile </a:t>
            </a:r>
            <a:r>
              <a:rPr lang="en-GB" dirty="0" smtClean="0"/>
              <a:t>prescribed to patients on a protein pump inhibitor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66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Clostridium </a:t>
            </a:r>
            <a:r>
              <a:rPr lang="en-GB" dirty="0" smtClean="0"/>
              <a:t>difficile </a:t>
            </a:r>
            <a:r>
              <a:rPr lang="en-GB" dirty="0" smtClean="0"/>
              <a:t>is a bacterium that can infect the bowel and cause diarrhoea. </a:t>
            </a:r>
          </a:p>
          <a:p>
            <a:r>
              <a:rPr lang="en-GB" dirty="0" smtClean="0"/>
              <a:t>Most common in people who have been recently treated with antibiotics.</a:t>
            </a:r>
          </a:p>
          <a:p>
            <a:r>
              <a:rPr lang="en-GB" dirty="0" smtClean="0"/>
              <a:t>Risk increased also if over 65, have conditions such as IBD, cancer, kidney disease</a:t>
            </a:r>
          </a:p>
          <a:p>
            <a:r>
              <a:rPr lang="en-GB" dirty="0" smtClean="0"/>
              <a:t>Are immuno-compromised </a:t>
            </a:r>
          </a:p>
          <a:p>
            <a:r>
              <a:rPr lang="en-GB" dirty="0" smtClean="0"/>
              <a:t>On PPIs</a:t>
            </a:r>
          </a:p>
          <a:p>
            <a:r>
              <a:rPr lang="en-GB" dirty="0" smtClean="0"/>
              <a:t>Have had recent GI surgery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4664"/>
            <a:ext cx="144780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1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109 patients were identified as being prescribed a high risk antibiotic (</a:t>
            </a:r>
            <a:r>
              <a:rPr lang="en-GB" dirty="0" err="1" smtClean="0"/>
              <a:t>cephalo-sporins</a:t>
            </a:r>
            <a:r>
              <a:rPr lang="en-GB" dirty="0" smtClean="0"/>
              <a:t>, Quinolones, clindamycin, macrolides and </a:t>
            </a:r>
            <a:r>
              <a:rPr lang="en-GB" dirty="0" smtClean="0"/>
              <a:t>co-</a:t>
            </a:r>
            <a:r>
              <a:rPr lang="en-GB" dirty="0" err="1" smtClean="0"/>
              <a:t>amoxiclav</a:t>
            </a:r>
            <a:r>
              <a:rPr lang="en-GB" dirty="0" smtClean="0"/>
              <a:t>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33 were also on PPI.</a:t>
            </a:r>
          </a:p>
          <a:p>
            <a:pPr marL="0" indent="0">
              <a:buNone/>
            </a:pPr>
            <a:r>
              <a:rPr lang="en-GB" dirty="0" smtClean="0"/>
              <a:t> 16 patients were prescribed in line with </a:t>
            </a:r>
            <a:r>
              <a:rPr lang="en-GB" dirty="0" err="1" smtClean="0"/>
              <a:t>loval</a:t>
            </a:r>
            <a:r>
              <a:rPr lang="en-GB" dirty="0" smtClean="0"/>
              <a:t> prescribing group guidelines</a:t>
            </a:r>
            <a:r>
              <a:rPr lang="en-GB" dirty="0" smtClean="0"/>
              <a:t>,  based on hospital advice or as a result of multiple allergies (48%)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35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Patients prescribed against guidance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859849"/>
              </p:ext>
            </p:extLst>
          </p:nvPr>
        </p:nvGraphicFramePr>
        <p:xfrm>
          <a:off x="467544" y="1124744"/>
          <a:ext cx="8229600" cy="5786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577280"/>
                <a:gridCol w="3909120"/>
              </a:tblGrid>
              <a:tr h="368041">
                <a:tc>
                  <a:txBody>
                    <a:bodyPr/>
                    <a:lstStyle/>
                    <a:p>
                      <a:r>
                        <a:rPr lang="en-GB" dirty="0" smtClean="0"/>
                        <a:t>Clinical Indication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 </a:t>
                      </a:r>
                      <a:r>
                        <a:rPr lang="en-GB" dirty="0" smtClean="0"/>
                        <a:t>of patients identified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68041">
                <a:tc>
                  <a:txBody>
                    <a:bodyPr/>
                    <a:lstStyle/>
                    <a:p>
                      <a:r>
                        <a:rPr lang="en-GB" dirty="0" smtClean="0"/>
                        <a:t>Recurrent UTIs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guidelines </a:t>
                      </a:r>
                      <a:endParaRPr lang="en-GB" dirty="0"/>
                    </a:p>
                  </a:txBody>
                  <a:tcPr/>
                </a:tc>
              </a:tr>
              <a:tr h="644072">
                <a:tc>
                  <a:txBody>
                    <a:bodyPr/>
                    <a:lstStyle/>
                    <a:p>
                      <a:r>
                        <a:rPr lang="en-GB" dirty="0" smtClean="0"/>
                        <a:t>Cough or exacerbation COPD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Prescribed as first </a:t>
                      </a:r>
                      <a:r>
                        <a:rPr lang="en-GB" dirty="0" smtClean="0"/>
                        <a:t>line (not Allergy, not on guideline)</a:t>
                      </a:r>
                      <a:endParaRPr lang="en-GB" dirty="0"/>
                    </a:p>
                  </a:txBody>
                  <a:tcPr/>
                </a:tc>
              </a:tr>
              <a:tr h="644072">
                <a:tc>
                  <a:txBody>
                    <a:bodyPr/>
                    <a:lstStyle/>
                    <a:p>
                      <a:r>
                        <a:rPr lang="en-GB" smtClean="0"/>
                        <a:t>Epididymo-orchitis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guidelines</a:t>
                      </a:r>
                      <a:endParaRPr lang="en-GB" dirty="0"/>
                    </a:p>
                  </a:txBody>
                  <a:tcPr/>
                </a:tc>
              </a:tr>
              <a:tr h="368041">
                <a:tc>
                  <a:txBody>
                    <a:bodyPr/>
                    <a:lstStyle/>
                    <a:p>
                      <a:r>
                        <a:rPr lang="en-GB" dirty="0" smtClean="0"/>
                        <a:t>Urinary tract infection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Unclear</a:t>
                      </a:r>
                      <a:r>
                        <a:rPr lang="en-GB" baseline="0" dirty="0" smtClean="0"/>
                        <a:t> why chosen</a:t>
                      </a:r>
                      <a:endParaRPr lang="en-GB" dirty="0"/>
                    </a:p>
                  </a:txBody>
                  <a:tcPr/>
                </a:tc>
              </a:tr>
              <a:tr h="1196133">
                <a:tc>
                  <a:txBody>
                    <a:bodyPr/>
                    <a:lstStyle/>
                    <a:p>
                      <a:r>
                        <a:rPr lang="en-GB" dirty="0" smtClean="0"/>
                        <a:t>Urinary</a:t>
                      </a:r>
                      <a:r>
                        <a:rPr lang="en-GB" baseline="0" dirty="0" smtClean="0"/>
                        <a:t> tract infection – failed to respond to </a:t>
                      </a:r>
                      <a:r>
                        <a:rPr lang="en-GB" baseline="0" dirty="0" smtClean="0"/>
                        <a:t>nitrofurantoin or</a:t>
                      </a:r>
                    </a:p>
                    <a:p>
                      <a:r>
                        <a:rPr lang="en-GB" baseline="0" dirty="0" smtClean="0"/>
                        <a:t>trimethoprim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Guidelines</a:t>
                      </a:r>
                      <a:r>
                        <a:rPr lang="en-GB" baseline="0" dirty="0" smtClean="0"/>
                        <a:t> suggest wait for results </a:t>
                      </a:r>
                      <a:r>
                        <a:rPr lang="en-GB" baseline="0" dirty="0" smtClean="0"/>
                        <a:t>of MSU </a:t>
                      </a:r>
                      <a:r>
                        <a:rPr lang="en-GB" baseline="0" dirty="0" smtClean="0"/>
                        <a:t>? How </a:t>
                      </a:r>
                      <a:r>
                        <a:rPr lang="en-GB" baseline="0" dirty="0" smtClean="0"/>
                        <a:t>practical?</a:t>
                      </a:r>
                      <a:endParaRPr lang="en-GB" dirty="0"/>
                    </a:p>
                  </a:txBody>
                  <a:tcPr/>
                </a:tc>
              </a:tr>
              <a:tr h="368041">
                <a:tc>
                  <a:txBody>
                    <a:bodyPr/>
                    <a:lstStyle/>
                    <a:p>
                      <a:r>
                        <a:rPr lang="en-GB" dirty="0" smtClean="0"/>
                        <a:t>Infected</a:t>
                      </a:r>
                      <a:r>
                        <a:rPr lang="en-GB" baseline="0" dirty="0" smtClean="0"/>
                        <a:t> cyst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 Needed</a:t>
                      </a:r>
                      <a:r>
                        <a:rPr lang="en-GB" baseline="0" dirty="0" smtClean="0"/>
                        <a:t> incision and </a:t>
                      </a:r>
                      <a:r>
                        <a:rPr lang="en-GB" baseline="0" dirty="0" smtClean="0"/>
                        <a:t>drainage?</a:t>
                      </a:r>
                      <a:endParaRPr lang="en-GB" dirty="0"/>
                    </a:p>
                  </a:txBody>
                  <a:tcPr/>
                </a:tc>
              </a:tr>
              <a:tr h="644072">
                <a:tc>
                  <a:txBody>
                    <a:bodyPr/>
                    <a:lstStyle/>
                    <a:p>
                      <a:r>
                        <a:rPr lang="en-GB" dirty="0" smtClean="0"/>
                        <a:t>Sinusitis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Formulary suggests </a:t>
                      </a:r>
                      <a:r>
                        <a:rPr lang="en-GB" dirty="0" smtClean="0"/>
                        <a:t>nasal steroid  then amoxicillin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or doxycycline</a:t>
                      </a:r>
                      <a:endParaRPr lang="en-GB" dirty="0"/>
                    </a:p>
                  </a:txBody>
                  <a:tcPr/>
                </a:tc>
              </a:tr>
              <a:tr h="368041">
                <a:tc>
                  <a:txBody>
                    <a:bodyPr/>
                    <a:lstStyle/>
                    <a:p>
                      <a:r>
                        <a:rPr lang="en-GB" dirty="0" smtClean="0"/>
                        <a:t>Cellulitis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Used as first</a:t>
                      </a:r>
                      <a:r>
                        <a:rPr lang="en-GB" baseline="0" dirty="0" smtClean="0"/>
                        <a:t> line  instead of </a:t>
                      </a:r>
                      <a:r>
                        <a:rPr lang="en-GB" baseline="0" dirty="0" err="1" smtClean="0"/>
                        <a:t>flucloxacillin</a:t>
                      </a:r>
                      <a:r>
                        <a:rPr lang="en-GB" baseline="0" dirty="0" smtClean="0"/>
                        <a:t>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7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local guidelines followed and keep on shared space for ease of reference</a:t>
            </a:r>
          </a:p>
          <a:p>
            <a:endParaRPr lang="en-GB" dirty="0"/>
          </a:p>
          <a:p>
            <a:r>
              <a:rPr lang="en-GB" dirty="0" smtClean="0"/>
              <a:t>Ensure document reason for prescribing antibiotics and reason for choice if not in line with guidelines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76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257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of Antibiotic Prescribing associated with increased risk of Clostridium Difficile prescribed to patients on a protein pump inhibitor</vt:lpstr>
      <vt:lpstr>Background</vt:lpstr>
      <vt:lpstr>Results </vt:lpstr>
      <vt:lpstr>Patients prescribed against guidance</vt:lpstr>
      <vt:lpstr>Suggested Actions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Antibiotic Prescribing associated with increased risk of Clostrium Difficle prescribed to patients on a protein pump inhibitor</dc:title>
  <dc:creator>Hadley Sue (YDF21) Health Education East Midlands</dc:creator>
  <cp:lastModifiedBy>Mike</cp:lastModifiedBy>
  <cp:revision>6</cp:revision>
  <dcterms:created xsi:type="dcterms:W3CDTF">2017-06-17T07:36:37Z</dcterms:created>
  <dcterms:modified xsi:type="dcterms:W3CDTF">2017-08-01T14:56:20Z</dcterms:modified>
</cp:coreProperties>
</file>