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82"/>
  </p:notesMasterIdLst>
  <p:handoutMasterIdLst>
    <p:handoutMasterId r:id="rId83"/>
  </p:handoutMasterIdLst>
  <p:sldIdLst>
    <p:sldId id="486" r:id="rId5"/>
    <p:sldId id="404" r:id="rId6"/>
    <p:sldId id="413" r:id="rId7"/>
    <p:sldId id="506" r:id="rId8"/>
    <p:sldId id="491" r:id="rId9"/>
    <p:sldId id="604" r:id="rId10"/>
    <p:sldId id="613" r:id="rId11"/>
    <p:sldId id="508" r:id="rId12"/>
    <p:sldId id="583" r:id="rId13"/>
    <p:sldId id="607" r:id="rId14"/>
    <p:sldId id="606" r:id="rId15"/>
    <p:sldId id="609" r:id="rId16"/>
    <p:sldId id="608" r:id="rId17"/>
    <p:sldId id="590" r:id="rId18"/>
    <p:sldId id="589" r:id="rId19"/>
    <p:sldId id="543" r:id="rId20"/>
    <p:sldId id="510" r:id="rId21"/>
    <p:sldId id="392" r:id="rId22"/>
    <p:sldId id="579" r:id="rId23"/>
    <p:sldId id="329" r:id="rId24"/>
    <p:sldId id="359" r:id="rId25"/>
    <p:sldId id="611" r:id="rId26"/>
    <p:sldId id="612" r:id="rId27"/>
    <p:sldId id="533" r:id="rId28"/>
    <p:sldId id="511" r:id="rId29"/>
    <p:sldId id="512" r:id="rId30"/>
    <p:sldId id="513" r:id="rId31"/>
    <p:sldId id="425" r:id="rId32"/>
    <p:sldId id="365" r:id="rId33"/>
    <p:sldId id="481" r:id="rId34"/>
    <p:sldId id="427" r:id="rId35"/>
    <p:sldId id="584" r:id="rId36"/>
    <p:sldId id="426" r:id="rId37"/>
    <p:sldId id="558" r:id="rId38"/>
    <p:sldId id="559" r:id="rId39"/>
    <p:sldId id="593" r:id="rId40"/>
    <p:sldId id="561" r:id="rId41"/>
    <p:sldId id="594" r:id="rId42"/>
    <p:sldId id="595" r:id="rId43"/>
    <p:sldId id="563" r:id="rId44"/>
    <p:sldId id="564" r:id="rId45"/>
    <p:sldId id="565" r:id="rId46"/>
    <p:sldId id="596" r:id="rId47"/>
    <p:sldId id="597" r:id="rId48"/>
    <p:sldId id="568" r:id="rId49"/>
    <p:sldId id="599" r:id="rId50"/>
    <p:sldId id="600" r:id="rId51"/>
    <p:sldId id="571" r:id="rId52"/>
    <p:sldId id="572" r:id="rId53"/>
    <p:sldId id="573" r:id="rId54"/>
    <p:sldId id="598" r:id="rId55"/>
    <p:sldId id="514" r:id="rId56"/>
    <p:sldId id="501" r:id="rId57"/>
    <p:sldId id="502" r:id="rId58"/>
    <p:sldId id="586" r:id="rId59"/>
    <p:sldId id="587" r:id="rId60"/>
    <p:sldId id="592" r:id="rId61"/>
    <p:sldId id="385" r:id="rId62"/>
    <p:sldId id="516" r:id="rId63"/>
    <p:sldId id="386" r:id="rId64"/>
    <p:sldId id="529" r:id="rId65"/>
    <p:sldId id="515" r:id="rId66"/>
    <p:sldId id="519" r:id="rId67"/>
    <p:sldId id="575" r:id="rId68"/>
    <p:sldId id="526" r:id="rId69"/>
    <p:sldId id="520" r:id="rId70"/>
    <p:sldId id="474" r:id="rId71"/>
    <p:sldId id="522" r:id="rId72"/>
    <p:sldId id="473" r:id="rId73"/>
    <p:sldId id="523" r:id="rId74"/>
    <p:sldId id="476" r:id="rId75"/>
    <p:sldId id="521" r:id="rId76"/>
    <p:sldId id="457" r:id="rId77"/>
    <p:sldId id="505" r:id="rId78"/>
    <p:sldId id="535" r:id="rId79"/>
    <p:sldId id="517" r:id="rId80"/>
    <p:sldId id="518" r:id="rId81"/>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B240B-9686-4865-8692-05E7E8F28B7A}" v="14" dt="2025-09-02T12:08:33.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17"/>
  </p:normalViewPr>
  <p:slideViewPr>
    <p:cSldViewPr>
      <p:cViewPr varScale="1">
        <p:scale>
          <a:sx n="72" d="100"/>
          <a:sy n="72" d="100"/>
        </p:scale>
        <p:origin x="254" y="58"/>
      </p:cViewPr>
      <p:guideLst>
        <p:guide orient="horz" pos="2160"/>
        <p:guide pos="2880"/>
      </p:guideLst>
    </p:cSldViewPr>
  </p:slideViewPr>
  <p:outlineViewPr>
    <p:cViewPr>
      <p:scale>
        <a:sx n="33" d="100"/>
        <a:sy n="33" d="100"/>
      </p:scale>
      <p:origin x="0" y="73280"/>
    </p:cViewPr>
  </p:outlineViewPr>
  <p:notesTextViewPr>
    <p:cViewPr>
      <p:scale>
        <a:sx n="105" d="100"/>
        <a:sy n="105"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11</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0870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12</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48165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13</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59920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14</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15</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9765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68092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32</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34</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35</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40</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43</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44</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45</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48</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49</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50</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51</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52</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53</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55</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56</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57</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58</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59</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60</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5519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65</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8</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74</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75</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76</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77</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9</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10</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7848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rcgp.org.uk/getmedia/e2ba263c-385f-4e3c-9fc4-7bd13beeca40/Evidence-and-data-interpretation-in-the-AKT.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rcgp.org.uk/mrcgp-exams/applied-knowledge-test/akt-preparing#Data-interpretati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www.rcgp.org.uk/mrcgp-exams/gp-curriculum/super-condensed-guides"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dirty="0">
                <a:solidFill>
                  <a:schemeClr val="tx1"/>
                </a:solidFill>
                <a:effectLst>
                  <a:outerShdw blurRad="38100" dist="38100" dir="2700000" algn="tl">
                    <a:srgbClr val="C0C0C0"/>
                  </a:outerShdw>
                </a:effectLst>
                <a:ea typeface="MS PGothic" charset="-128"/>
              </a:rPr>
              <a:t>MRCGP</a:t>
            </a:r>
            <a:br>
              <a:rPr lang="en-GB" altLang="en-US" dirty="0">
                <a:solidFill>
                  <a:schemeClr val="tx1"/>
                </a:solidFill>
                <a:effectLst>
                  <a:outerShdw blurRad="38100" dist="38100" dir="2700000" algn="tl">
                    <a:srgbClr val="C0C0C0"/>
                  </a:outerShdw>
                </a:effectLst>
                <a:ea typeface="MS PGothic" charset="-128"/>
              </a:rPr>
            </a:br>
            <a:r>
              <a:rPr lang="en-GB" altLang="en-US" dirty="0">
                <a:solidFill>
                  <a:schemeClr val="tx1"/>
                </a:solidFill>
                <a:effectLst>
                  <a:outerShdw blurRad="38100" dist="38100" dir="2700000" algn="tl">
                    <a:srgbClr val="C0C0C0"/>
                  </a:outerShdw>
                </a:effectLst>
                <a:ea typeface="MS PGothic" charset="-128"/>
              </a:rPr>
              <a:t>Applied Knowledge Test</a:t>
            </a:r>
            <a:endParaRPr lang="en-US" altLang="en-US" dirty="0">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August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56</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988840"/>
            <a:ext cx="8466137" cy="2160591"/>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t>Evidence-based practice, Research and Sharing Knowledge:</a:t>
            </a: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Commonly used research and statistics terminology</a:t>
            </a:r>
            <a:endParaRPr lang="en-GB" altLang="en-US" sz="1600" b="1" dirty="0"/>
          </a:p>
          <a:p>
            <a:pPr eaLnBrk="1" hangingPunct="1">
              <a:lnSpc>
                <a:spcPts val="1625"/>
              </a:lnSpc>
              <a:buFontTx/>
              <a:buNone/>
              <a:defRPr/>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Investigation of serious infectious disease</a:t>
            </a:r>
          </a:p>
          <a:p>
            <a:pPr lvl="1" eaLnBrk="1" hangingPunct="1">
              <a:lnSpc>
                <a:spcPct val="90000"/>
              </a:lnSpc>
              <a:buFontTx/>
              <a:buChar char="•"/>
            </a:pPr>
            <a:r>
              <a:rPr lang="en-GB" altLang="en-US" sz="1600" dirty="0"/>
              <a:t>Neurological symptoms and their significance when seen in combination</a:t>
            </a:r>
          </a:p>
        </p:txBody>
      </p:sp>
    </p:spTree>
    <p:extLst>
      <p:ext uri="{BB962C8B-B14F-4D97-AF65-F5344CB8AC3E}">
        <p14:creationId xmlns:p14="http://schemas.microsoft.com/office/powerpoint/2010/main" val="111088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55</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4032448"/>
          </a:xfrm>
        </p:spPr>
        <p:txBody>
          <a:bodyPr/>
          <a:lstStyle/>
          <a:p>
            <a:pPr eaLnBrk="1" hangingPunct="1">
              <a:lnSpc>
                <a:spcPct val="90000"/>
              </a:lnSpc>
              <a:buFontTx/>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Urological problems in children</a:t>
            </a:r>
          </a:p>
          <a:p>
            <a:pPr lvl="1" eaLnBrk="1" hangingPunct="1">
              <a:lnSpc>
                <a:spcPct val="90000"/>
              </a:lnSpc>
              <a:buFontTx/>
              <a:buChar char="•"/>
            </a:pPr>
            <a:r>
              <a:rPr lang="en-GB" altLang="en-US" sz="1600" dirty="0"/>
              <a:t>Child development stages/ assessment</a:t>
            </a:r>
          </a:p>
          <a:p>
            <a:pPr marL="712787" lvl="1" indent="0" eaLnBrk="1" hangingPunct="1">
              <a:lnSpc>
                <a:spcPct val="90000"/>
              </a:lnSpc>
              <a:buNone/>
            </a:pPr>
            <a:r>
              <a:rPr lang="en-GB" sz="1600" b="1" dirty="0">
                <a:effectLst/>
                <a:latin typeface="Arial" panose="020B0604020202020204" pitchFamily="34" charset="0"/>
              </a:rPr>
              <a:t>People with long term conditions including cancer</a:t>
            </a:r>
          </a:p>
          <a:p>
            <a:pPr lvl="1" eaLnBrk="1" hangingPunct="1">
              <a:lnSpc>
                <a:spcPct val="90000"/>
              </a:lnSpc>
              <a:buFont typeface="Arial" panose="020B0604020202020204" pitchFamily="34" charset="0"/>
              <a:buChar char="•"/>
            </a:pPr>
            <a:r>
              <a:rPr lang="en-GB" altLang="en-US" sz="1600" dirty="0"/>
              <a:t>Familiarity with updated guidance</a:t>
            </a:r>
            <a:endParaRPr lang="en-GB" sz="1600" b="1" dirty="0">
              <a:effectLst/>
              <a:latin typeface="Arial" panose="020B0604020202020204" pitchFamily="34" charset="0"/>
            </a:endParaRP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The significance of neurological symptoms</a:t>
            </a:r>
          </a:p>
        </p:txBody>
      </p:sp>
    </p:spTree>
    <p:extLst>
      <p:ext uri="{BB962C8B-B14F-4D97-AF65-F5344CB8AC3E}">
        <p14:creationId xmlns:p14="http://schemas.microsoft.com/office/powerpoint/2010/main" val="347829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54</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3937488"/>
          </a:xfrm>
        </p:spPr>
        <p:txBody>
          <a:bodyPr/>
          <a:lstStyle/>
          <a:p>
            <a:pPr eaLnBrk="1" hangingPunct="1">
              <a:lnSpc>
                <a:spcPct val="90000"/>
              </a:lnSpc>
              <a:buFontTx/>
              <a:buNone/>
            </a:pPr>
            <a:r>
              <a:rPr lang="en-GB" altLang="en-US" sz="1600" b="1" dirty="0"/>
              <a:t>Professional topics:</a:t>
            </a:r>
          </a:p>
          <a:p>
            <a:pPr eaLnBrk="1" hangingPunct="1">
              <a:lnSpc>
                <a:spcPts val="1625"/>
              </a:lnSpc>
              <a:buFontTx/>
              <a:buNone/>
              <a:defRPr/>
            </a:pPr>
            <a:r>
              <a:rPr lang="en-GB" altLang="en-US" sz="1600" b="1" dirty="0"/>
              <a:t>	</a:t>
            </a:r>
            <a:r>
              <a:rPr lang="en-GB" altLang="en-US" sz="1600" b="1" dirty="0">
                <a:ea typeface="MS PGothic" charset="-128"/>
              </a:rPr>
              <a:t> Improving Quality, Safety and Prescribing</a:t>
            </a:r>
          </a:p>
          <a:p>
            <a:pPr lvl="1" eaLnBrk="1" hangingPunct="1">
              <a:lnSpc>
                <a:spcPts val="1625"/>
              </a:lnSpc>
              <a:buFontTx/>
              <a:buChar char="•"/>
              <a:defRPr/>
            </a:pPr>
            <a:r>
              <a:rPr lang="en-GB" altLang="en-US" sz="1600" dirty="0">
                <a:ea typeface="MS PGothic" charset="-128"/>
              </a:rPr>
              <a:t>Monitoring commonly prescribed long-term medications</a:t>
            </a:r>
            <a:endParaRPr lang="en-GB" altLang="en-US" sz="16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Access to medical records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Maternity and reproductive health</a:t>
            </a:r>
            <a:endParaRPr lang="en-GB" altLang="en-US" sz="1600" dirty="0"/>
          </a:p>
          <a:p>
            <a:pPr lvl="1" eaLnBrk="1" hangingPunct="1">
              <a:lnSpc>
                <a:spcPct val="90000"/>
              </a:lnSpc>
              <a:buFontTx/>
              <a:buChar char="•"/>
            </a:pPr>
            <a:r>
              <a:rPr lang="en-GB" altLang="en-US" sz="1600" dirty="0"/>
              <a:t>Early pregnancy complications</a:t>
            </a: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Neurodevelopmental disorders: presentation of genetic conditions</a:t>
            </a:r>
          </a:p>
          <a:p>
            <a:pPr lvl="1" eaLnBrk="1" hangingPunct="1">
              <a:lnSpc>
                <a:spcPct val="90000"/>
              </a:lnSpc>
              <a:buFont typeface="Arial" panose="020B0604020202020204" pitchFamily="34" charset="0"/>
              <a:buChar char="•"/>
            </a:pPr>
            <a:r>
              <a:rPr lang="en-GB" altLang="en-US" sz="1600" dirty="0"/>
              <a:t>Eye signs</a:t>
            </a:r>
          </a:p>
          <a:p>
            <a:pPr lvl="1" eaLnBrk="1" hangingPunct="1">
              <a:lnSpc>
                <a:spcPct val="90000"/>
              </a:lnSpc>
              <a:buFont typeface="Arial" panose="020B0604020202020204" pitchFamily="34" charset="0"/>
              <a:buChar char="•"/>
            </a:pPr>
            <a:r>
              <a:rPr lang="en-GB" altLang="en-US" sz="1600" dirty="0"/>
              <a:t>Treatment of common dermatological problems</a:t>
            </a:r>
          </a:p>
        </p:txBody>
      </p:sp>
    </p:spTree>
    <p:extLst>
      <p:ext uri="{BB962C8B-B14F-4D97-AF65-F5344CB8AC3E}">
        <p14:creationId xmlns:p14="http://schemas.microsoft.com/office/powerpoint/2010/main" val="233838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t>
            </a:r>
            <a:r>
              <a:rPr lang="en-GB" altLang="en-US" sz="3200"/>
              <a:t>AKT 53</a:t>
            </a:r>
            <a:endParaRPr lang="en-GB" altLang="en-US" sz="3200" dirty="0"/>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158081" y="1772816"/>
            <a:ext cx="8784976" cy="3243965"/>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Prescribing for elderly people</a:t>
            </a:r>
          </a:p>
          <a:p>
            <a:pPr lvl="1" eaLnBrk="1" hangingPunct="1">
              <a:lnSpc>
                <a:spcPts val="1625"/>
              </a:lnSpc>
              <a:buFontTx/>
              <a:buChar char="•"/>
              <a:defRPr/>
            </a:pPr>
            <a:r>
              <a:rPr lang="en-GB" altLang="en-US" sz="1600" dirty="0">
                <a:ea typeface="MS PGothic" charset="-128"/>
              </a:rPr>
              <a:t>Interpreting investigation results</a:t>
            </a:r>
            <a:endParaRPr lang="en-GB" altLang="en-US" sz="1600" dirty="0"/>
          </a:p>
          <a:p>
            <a:pPr eaLnBrk="1" hangingPunct="1">
              <a:lnSpc>
                <a:spcPct val="90000"/>
              </a:lnSpc>
              <a:buFontTx/>
              <a:buNone/>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Causes of common neurological symptoms</a:t>
            </a:r>
          </a:p>
          <a:p>
            <a:pPr lvl="1" eaLnBrk="1" hangingPunct="1">
              <a:lnSpc>
                <a:spcPct val="90000"/>
              </a:lnSpc>
              <a:buFontTx/>
              <a:buChar char="•"/>
            </a:pPr>
            <a:r>
              <a:rPr lang="en-GB" altLang="en-US" sz="1600" dirty="0"/>
              <a:t>Diagnosis and management of common colorectal/ perianal conditions</a:t>
            </a:r>
          </a:p>
          <a:p>
            <a:pPr lvl="1" eaLnBrk="1" hangingPunct="1">
              <a:lnSpc>
                <a:spcPct val="90000"/>
              </a:lnSpc>
              <a:buFontTx/>
              <a:buChar char="•"/>
            </a:pPr>
            <a:r>
              <a:rPr lang="en-GB" altLang="en-US" sz="1600" dirty="0"/>
              <a:t>HRT, especially endometrial protection</a:t>
            </a:r>
          </a:p>
          <a:p>
            <a:pPr lvl="1" eaLnBrk="1" hangingPunct="1">
              <a:lnSpc>
                <a:spcPct val="90000"/>
              </a:lnSpc>
              <a:buFontTx/>
              <a:buChar char="•"/>
            </a:pPr>
            <a:r>
              <a:rPr lang="en-GB" altLang="en-US" sz="1600" dirty="0"/>
              <a:t>Long-term musculoskeletal problems: diagnosis, investigation and management</a:t>
            </a:r>
          </a:p>
          <a:p>
            <a:pPr lvl="1" eaLnBrk="1" hangingPunct="1">
              <a:lnSpc>
                <a:spcPct val="90000"/>
              </a:lnSpc>
              <a:buFontTx/>
              <a:buChar char="•"/>
            </a:pPr>
            <a:r>
              <a:rPr lang="en-GB" altLang="en-US" sz="1600" dirty="0"/>
              <a:t>Management of asthma</a:t>
            </a:r>
          </a:p>
        </p:txBody>
      </p:sp>
    </p:spTree>
    <p:extLst>
      <p:ext uri="{BB962C8B-B14F-4D97-AF65-F5344CB8AC3E}">
        <p14:creationId xmlns:p14="http://schemas.microsoft.com/office/powerpoint/2010/main" val="15169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1"/>
            <a:ext cx="8915400" cy="5139869"/>
          </a:xfrm>
        </p:spPr>
        <p:txBody>
          <a:bodyPr/>
          <a:lstStyle/>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dirty="0">
                <a:ea typeface="ヒラギノ角ゴ Pro W3" pitchFamily="-1" charset="-128"/>
              </a:rPr>
              <a:t>Drugs: monitoring; prescribing for specific groups (e.g. the elderly); end-of-life care</a:t>
            </a:r>
          </a:p>
          <a:p>
            <a:pPr marL="838200" lvl="2" indent="-285750" eaLnBrk="1" hangingPunct="1">
              <a:lnSpc>
                <a:spcPct val="90000"/>
              </a:lnSpc>
              <a:buFontTx/>
              <a:buChar char="•"/>
            </a:pPr>
            <a:r>
              <a:rPr lang="en-GB" altLang="en-US" sz="1600" dirty="0">
                <a:ea typeface="MS PGothic" charset="-128"/>
              </a:rPr>
              <a:t>Pathology results, especially borderline and abnormal parameters</a:t>
            </a:r>
            <a:endParaRPr lang="en-GB" altLang="en-US" sz="1600" dirty="0">
              <a:ea typeface="ヒラギノ角ゴ Pro W3" pitchFamily="-1" charset="-128"/>
            </a:endParaRPr>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533400" lvl="1" indent="-514350" eaLnBrk="1" hangingPunct="1">
              <a:lnSpc>
                <a:spcPct val="90000"/>
              </a:lnSpc>
              <a:buFont typeface="Wingdings" panose="05000000000000000000" pitchFamily="2" charset="2"/>
              <a:buNone/>
            </a:pPr>
            <a:r>
              <a:rPr lang="en-GB" altLang="en-US" sz="1600" b="1" dirty="0"/>
              <a:t>Life stages topics:</a:t>
            </a:r>
          </a:p>
          <a:p>
            <a:pPr marL="838200" lvl="2" indent="-285750" eaLnBrk="1" hangingPunct="1">
              <a:lnSpc>
                <a:spcPct val="90000"/>
              </a:lnSpc>
              <a:buFont typeface="Arial" panose="020B0604020202020204" pitchFamily="34" charset="0"/>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838200" lvl="2" indent="-285750" eaLnBrk="1" hangingPunct="1">
              <a:lnSpc>
                <a:spcPct val="90000"/>
              </a:lnSpc>
              <a:buFont typeface="Arial" panose="020B0604020202020204" pitchFamily="34" charset="0"/>
              <a:buChar char="•"/>
            </a:pPr>
            <a:r>
              <a:rPr lang="en-GB" altLang="en-US" sz="1600" dirty="0">
                <a:ea typeface="ヒラギノ角ゴ Pro W3" pitchFamily="-1" charset="-128"/>
              </a:rPr>
              <a:t>People at the End-of-Life including ethics and mental capacity</a:t>
            </a:r>
          </a:p>
          <a:p>
            <a:pPr eaLnBrk="1" hangingPunct="1">
              <a:lnSpc>
                <a:spcPct val="90000"/>
              </a:lnSpc>
              <a:buFontTx/>
              <a:buNone/>
            </a:pPr>
            <a:endParaRPr lang="en-GB" altLang="en-US" sz="800" b="1" dirty="0"/>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
        <p:nvSpPr>
          <p:cNvPr id="2" name="TextBox 1">
            <a:extLst>
              <a:ext uri="{FF2B5EF4-FFF2-40B4-BE49-F238E27FC236}">
                <a16:creationId xmlns:a16="http://schemas.microsoft.com/office/drawing/2014/main" id="{3304DE08-D637-507F-77BE-5168A9D2B387}"/>
              </a:ext>
            </a:extLst>
          </p:cNvPr>
          <p:cNvSpPr txBox="1"/>
          <p:nvPr/>
        </p:nvSpPr>
        <p:spPr>
          <a:xfrm>
            <a:off x="539552" y="6381328"/>
            <a:ext cx="5184576" cy="369332"/>
          </a:xfrm>
          <a:prstGeom prst="rect">
            <a:avLst/>
          </a:prstGeom>
          <a:noFill/>
        </p:spPr>
        <p:txBody>
          <a:bodyPr wrap="square" rtlCol="0">
            <a:spAutoFit/>
          </a:bodyPr>
          <a:lstStyle/>
          <a:p>
            <a:pPr marL="19050" lvl="1" indent="0" eaLnBrk="1" hangingPunct="1">
              <a:lnSpc>
                <a:spcPct val="90000"/>
              </a:lnSpc>
              <a:buNone/>
            </a:pPr>
            <a:r>
              <a:rPr lang="en-GB" altLang="en-US" sz="2000" i="1" dirty="0">
                <a:solidFill>
                  <a:schemeClr val="bg1"/>
                </a:solidFill>
                <a:ea typeface="ヒラギノ角ゴ Pro W3" pitchFamily="-1" charset="-128"/>
              </a:rPr>
              <a:t>* Recently improved (AKT 50-56)</a:t>
            </a:r>
            <a:endParaRPr lang="en-GB" altLang="en-US" sz="2000"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dirty="0"/>
              <a:t>Summary of clinical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0" y="1484784"/>
            <a:ext cx="8839200" cy="4105739"/>
          </a:xfrm>
        </p:spPr>
        <p:txBody>
          <a:bodyPr/>
          <a:lstStyle/>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Asthma, COPD and rarer respiratory diagnoses; interpreting lung function tests</a:t>
            </a:r>
          </a:p>
          <a:p>
            <a:pPr marL="1066800" lvl="2" indent="-514350" eaLnBrk="1" hangingPunct="1">
              <a:lnSpc>
                <a:spcPct val="90000"/>
              </a:lnSpc>
              <a:buFontTx/>
              <a:buChar char="•"/>
            </a:pPr>
            <a:r>
              <a:rPr lang="en-GB" altLang="en-US" sz="1600" dirty="0">
                <a:ea typeface="ヒラギノ角ゴ Pro W3" pitchFamily="-1" charset="-128"/>
              </a:rPr>
              <a:t>Cardiovascular health including: diagnosis, ECG 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investigations,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Dermatology: recognition of common conditions and treatment* </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b="1" dirty="0"/>
              <a:t>Neurological diagnosis, red flags, and interpretation of examination findings </a:t>
            </a:r>
            <a:endParaRPr lang="en-GB" altLang="en-US" sz="1600" b="1"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4401205"/>
          </a:xfrm>
        </p:spPr>
        <p:txBody>
          <a:bodyPr/>
          <a:lstStyle/>
          <a:p>
            <a:pPr eaLnBrk="1" hangingPunct="1">
              <a:lnSpc>
                <a:spcPct val="80000"/>
              </a:lnSpc>
              <a:defRPr/>
            </a:pPr>
            <a:r>
              <a:rPr lang="en-GB" altLang="en-US" sz="2800" dirty="0">
                <a:ea typeface="MS PGothic" charset="-128"/>
              </a:rPr>
              <a:t>GMC</a:t>
            </a:r>
            <a:r>
              <a:rPr lang="en-GB" altLang="en-US" sz="2800" b="1" dirty="0">
                <a:ea typeface="MS PGothic" charset="-128"/>
              </a:rPr>
              <a:t> </a:t>
            </a:r>
            <a:r>
              <a:rPr lang="en-GB" altLang="en-US" sz="2800" dirty="0">
                <a:ea typeface="MS PGothic" charset="-128"/>
              </a:rPr>
              <a:t>Good Medical Practice</a:t>
            </a:r>
          </a:p>
          <a:p>
            <a:pPr eaLnBrk="1" hangingPunct="1">
              <a:lnSpc>
                <a:spcPct val="80000"/>
              </a:lnSpc>
              <a:defRPr/>
            </a:pPr>
            <a:r>
              <a:rPr lang="en-GB" altLang="en-US" sz="2800" dirty="0">
                <a:ea typeface="MS PGothic" charset="-128"/>
              </a:rPr>
              <a:t>NICE guidelines</a:t>
            </a:r>
          </a:p>
          <a:p>
            <a:pPr eaLnBrk="1" hangingPunct="1">
              <a:lnSpc>
                <a:spcPct val="80000"/>
              </a:lnSpc>
              <a:defRPr/>
            </a:pPr>
            <a:r>
              <a:rPr lang="en-GB" altLang="en-US" sz="2800" dirty="0">
                <a:ea typeface="MS PGothic" charset="-128"/>
              </a:rPr>
              <a:t>SIGN guidelines</a:t>
            </a:r>
          </a:p>
          <a:p>
            <a:pPr eaLnBrk="1" hangingPunct="1">
              <a:lnSpc>
                <a:spcPct val="80000"/>
              </a:lnSpc>
              <a:defRPr/>
            </a:pPr>
            <a:r>
              <a:rPr lang="en-GB" altLang="en-US" sz="2800" dirty="0">
                <a:ea typeface="MS PGothic" charset="-128"/>
              </a:rPr>
              <a:t>CKS (NICE clinical knowledge summaries) if topics </a:t>
            </a:r>
            <a:r>
              <a:rPr lang="en-GB" altLang="en-US" sz="2800" b="1" dirty="0">
                <a:ea typeface="MS PGothic" charset="-128"/>
              </a:rPr>
              <a:t>not </a:t>
            </a:r>
            <a:r>
              <a:rPr lang="en-GB" altLang="en-US" sz="2800" dirty="0">
                <a:ea typeface="MS PGothic" charset="-128"/>
              </a:rPr>
              <a:t>already covered by above guidance</a:t>
            </a:r>
          </a:p>
          <a:p>
            <a:pPr eaLnBrk="1" hangingPunct="1">
              <a:lnSpc>
                <a:spcPct val="80000"/>
              </a:lnSpc>
              <a:defRPr/>
            </a:pPr>
            <a:r>
              <a:rPr lang="en-GB" altLang="en-US" sz="2800" dirty="0">
                <a:ea typeface="MS PGothic" charset="-128"/>
              </a:rPr>
              <a:t>Immunisation against infectious disease (</a:t>
            </a:r>
            <a:r>
              <a:rPr lang="en-GB" altLang="en-US" sz="2800" dirty="0" err="1">
                <a:ea typeface="MS PGothic" charset="-128"/>
              </a:rPr>
              <a:t>gov.uk</a:t>
            </a:r>
            <a:r>
              <a:rPr lang="en-GB" altLang="en-US" sz="2800" dirty="0">
                <a:ea typeface="MS PGothic" charset="-128"/>
              </a:rPr>
              <a:t>) ‘The Green Book’</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test on local guidance</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prioritise one national guideline over another, but can explore significant  differences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14267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review has highlighted that </a:t>
            </a:r>
            <a:r>
              <a:rPr lang="en-GB" altLang="en-US" sz="2800" b="1" dirty="0">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dirty="0"/>
              <a:t>Where to find </a:t>
            </a:r>
            <a:endParaRPr lang="en-GB" altLang="en-US" sz="2000" dirty="0">
              <a:solidFill>
                <a:srgbClr val="FC0128"/>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eaLnBrk="1" hangingPunct="1">
              <a:lnSpc>
                <a:spcPct val="90000"/>
              </a:lnSpc>
              <a:spcBef>
                <a:spcPct val="50000"/>
              </a:spcBef>
            </a:pPr>
            <a:r>
              <a:rPr lang="en-GB" altLang="en-US" sz="2000" dirty="0">
                <a:hlinkClick r:id="rId3">
                  <a:extLst>
                    <a:ext uri="{A12FA001-AC4F-418D-AE19-62706E023703}">
                      <ahyp:hlinkClr xmlns:ahyp="http://schemas.microsoft.com/office/drawing/2018/hyperlinkcolor" val="tx"/>
                    </a:ext>
                  </a:extLst>
                </a:hlinkClick>
              </a:rPr>
              <a:t>https://www.rcgp.org.uk/training-exams/training/gp-curriculum-overview.aspx</a:t>
            </a:r>
            <a:endParaRPr lang="en-GB" altLang="en-US" sz="2000" dirty="0"/>
          </a:p>
          <a:p>
            <a:pPr marL="19050" indent="0" eaLnBrk="1" hangingPunct="1">
              <a:lnSpc>
                <a:spcPct val="90000"/>
              </a:lnSpc>
              <a:spcBef>
                <a:spcPct val="50000"/>
              </a:spcBef>
              <a:buNone/>
            </a:pPr>
            <a:r>
              <a:rPr lang="en-GB" altLang="en-US" sz="2000" dirty="0"/>
              <a:t>Curriculum summaries (can be very useful to identify learning needs): </a:t>
            </a:r>
          </a:p>
          <a:p>
            <a:pPr eaLnBrk="1" hangingPunct="1">
              <a:lnSpc>
                <a:spcPct val="90000"/>
              </a:lnSpc>
              <a:spcBef>
                <a:spcPct val="50000"/>
              </a:spcBef>
            </a:pPr>
            <a:r>
              <a:rPr lang="en-GB" altLang="en-US" sz="2000" dirty="0">
                <a:hlinkClick r:id="rId4">
                  <a:extLst>
                    <a:ext uri="{A12FA001-AC4F-418D-AE19-62706E023703}">
                      <ahyp:hlinkClr xmlns:ahyp="http://schemas.microsoft.com/office/drawing/2018/hyperlinkcolor" val="tx"/>
                    </a:ext>
                  </a:extLst>
                </a:hlinkClick>
              </a:rPr>
              <a:t>https://www.rcgp.org.uk/mrcgp-exams/gp-curriculum/super-condensed-guides</a:t>
            </a:r>
            <a:r>
              <a:rPr lang="en-GB" altLang="en-US" sz="2000" dirty="0"/>
              <a:t> </a:t>
            </a:r>
          </a:p>
          <a:p>
            <a:pPr eaLnBrk="1" hangingPunct="1">
              <a:lnSpc>
                <a:spcPct val="90000"/>
              </a:lnSpc>
              <a:spcBef>
                <a:spcPct val="50000"/>
              </a:spcBef>
              <a:buFontTx/>
              <a:buNone/>
            </a:pPr>
            <a:endParaRPr lang="en-US" altLang="en-US" sz="800" dirty="0"/>
          </a:p>
          <a:p>
            <a:pPr eaLnBrk="1" hangingPunct="1">
              <a:lnSpc>
                <a:spcPct val="80000"/>
              </a:lnSpc>
              <a:buFontTx/>
              <a:buNone/>
            </a:pPr>
            <a:r>
              <a:rPr lang="en-GB" altLang="en-US" sz="2800" b="1" dirty="0"/>
              <a:t>How the AKT links to the curriculum</a:t>
            </a: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781"/>
          </a:xfrm>
        </p:spPr>
        <p:txBody>
          <a:bodyPr/>
          <a:lstStyle/>
          <a:p>
            <a:pPr eaLnBrk="1" hangingPunct="1">
              <a:lnSpc>
                <a:spcPct val="80000"/>
              </a:lnSpc>
              <a:buFontTx/>
              <a:buNone/>
              <a:defRPr/>
            </a:pPr>
            <a:r>
              <a:rPr lang="en-GB" altLang="en-US" b="1" dirty="0">
                <a:ea typeface="MS PGothic" charset="-128"/>
              </a:rPr>
              <a:t>How to use the GP Curriculum</a:t>
            </a:r>
          </a:p>
          <a:p>
            <a:pPr eaLnBrk="1" hangingPunct="1">
              <a:lnSpc>
                <a:spcPct val="80000"/>
              </a:lnSpc>
              <a:buFontTx/>
              <a:buNone/>
              <a:defRPr/>
            </a:pPr>
            <a:endParaRPr lang="en-GB" altLang="en-US" dirty="0">
              <a:ea typeface="MS PGothic" charset="-128"/>
            </a:endParaRPr>
          </a:p>
          <a:p>
            <a:pPr eaLnBrk="1" hangingPunct="1">
              <a:lnSpc>
                <a:spcPct val="80000"/>
              </a:lnSpc>
              <a:defRPr/>
            </a:pPr>
            <a:r>
              <a:rPr lang="en-GB" altLang="en-US" sz="2800" dirty="0">
                <a:ea typeface="MS PGothic" charset="-128"/>
              </a:rPr>
              <a:t>Don’t be put off by the lengthy list of topics!</a:t>
            </a:r>
          </a:p>
          <a:p>
            <a:pPr eaLnBrk="1" hangingPunct="1">
              <a:lnSpc>
                <a:spcPct val="80000"/>
              </a:lnSpc>
              <a:defRPr/>
            </a:pPr>
            <a:r>
              <a:rPr lang="en-GB" altLang="en-US" sz="2800" dirty="0">
                <a:ea typeface="MS PGothic" charset="-128"/>
              </a:rPr>
              <a:t>Use the topic guides as needs assessment tools</a:t>
            </a:r>
          </a:p>
          <a:p>
            <a:pPr eaLnBrk="1" hangingPunct="1">
              <a:lnSpc>
                <a:spcPct val="80000"/>
              </a:lnSpc>
              <a:defRPr/>
            </a:pPr>
            <a:r>
              <a:rPr lang="en-GB" altLang="en-US" sz="2800" dirty="0">
                <a:ea typeface="MS PGothic" charset="-128"/>
              </a:rPr>
              <a:t>Carefully review the sections relevant to:</a:t>
            </a:r>
          </a:p>
          <a:p>
            <a:pPr eaLnBrk="1" hangingPunct="1">
              <a:lnSpc>
                <a:spcPct val="80000"/>
              </a:lnSpc>
              <a:buFontTx/>
              <a:buNone/>
              <a:defRPr/>
            </a:pPr>
            <a:endParaRPr lang="en-GB" altLang="en-US" sz="1200" dirty="0">
              <a:ea typeface="MS PGothic" charset="-128"/>
            </a:endParaRPr>
          </a:p>
          <a:p>
            <a:pPr lvl="1" eaLnBrk="1" hangingPunct="1">
              <a:buFont typeface="Wingdings" charset="2"/>
              <a:buBlip>
                <a:blip r:embed="rId3"/>
              </a:buBlip>
              <a:defRPr/>
            </a:pPr>
            <a:r>
              <a:rPr lang="en-GB" altLang="en-US" sz="2400" dirty="0">
                <a:ea typeface="MS PGothic" charset="-128"/>
              </a:rPr>
              <a:t>Leadership and management – including administrative, statutory, ethical and regulatory frameworks</a:t>
            </a:r>
          </a:p>
          <a:p>
            <a:pPr lvl="1" eaLnBrk="1" hangingPunct="1">
              <a:buFont typeface="Wingdings" charset="2"/>
              <a:buBlip>
                <a:blip r:embed="rId3"/>
              </a:buBlip>
              <a:defRPr/>
            </a:pPr>
            <a:r>
              <a:rPr lang="en-GB" altLang="en-US" sz="2400" dirty="0">
                <a:ea typeface="MS PGothic" charset="-128"/>
              </a:rPr>
              <a:t>Evidence based practice, research and sharing knowledge – including statistics and epidemiology</a:t>
            </a:r>
          </a:p>
          <a:p>
            <a:pPr lvl="1" eaLnBrk="1" hangingPunct="1">
              <a:lnSpc>
                <a:spcPct val="80000"/>
              </a:lnSpc>
              <a:buFont typeface="Wingdings" charset="2"/>
              <a:buBlip>
                <a:blip r:embed="rId3"/>
              </a:buBlip>
              <a:defRPr/>
            </a:pP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1412777"/>
            <a:ext cx="8262938" cy="4850559"/>
          </a:xfrm>
        </p:spPr>
        <p:txBody>
          <a:bodyPr wrap="square" lIns="0" tIns="0" rIns="0" bIns="0"/>
          <a:lstStyle/>
          <a:p>
            <a:pPr marL="19050" indent="0">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Some candidates may be more familiar or experienced with some areas of the GP curriculum than others. This may due to differences in undergraduate or postgraduate training both within and outside of the UK. It may also be due to exposure in their personal lives.</a:t>
            </a:r>
          </a:p>
          <a:p>
            <a:pPr marL="19050" indent="0">
              <a:buNone/>
            </a:pP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Some examples: </a:t>
            </a: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Parents:  			Child health</a:t>
            </a:r>
          </a:p>
          <a:p>
            <a:pPr marL="19050" indent="0">
              <a:buNone/>
            </a:pPr>
            <a:r>
              <a:rPr lang="en-GB" sz="2400" kern="100" dirty="0">
                <a:latin typeface="Calibri" panose="020F0502020204030204" pitchFamily="34" charset="0"/>
                <a:ea typeface="Calibri" panose="020F0502020204030204" pitchFamily="34" charset="0"/>
                <a:cs typeface="Times New Roman" panose="02020603050405020304" pitchFamily="18" charset="0"/>
              </a:rPr>
              <a:t>Overseas training: 	Management of infections</a:t>
            </a:r>
          </a:p>
          <a:p>
            <a:pPr marL="19050" indent="0">
              <a:buNone/>
            </a:pPr>
            <a:r>
              <a:rPr lang="en-GB" sz="2400" kern="100" dirty="0">
                <a:latin typeface="Calibri" panose="020F0502020204030204" pitchFamily="34" charset="0"/>
                <a:ea typeface="Calibri" panose="020F0502020204030204" pitchFamily="34" charset="0"/>
                <a:cs typeface="Times New Roman" panose="02020603050405020304" pitchFamily="18" charset="0"/>
              </a:rPr>
              <a:t>UK training:			NHS organisation</a:t>
            </a:r>
          </a:p>
          <a:p>
            <a:pPr eaLnBrk="1" hangingPunct="1">
              <a:lnSpc>
                <a:spcPct val="90000"/>
              </a:lnSpc>
              <a:buFontTx/>
              <a:buNone/>
              <a:defRPr/>
            </a:pPr>
            <a:endParaRPr lang="en-GB" altLang="en-US" sz="2400" dirty="0">
              <a:effectLst>
                <a:outerShdw blurRad="38100" dist="38100" dir="2700000" algn="tl">
                  <a:srgbClr val="C0C0C0"/>
                </a:outerShdw>
              </a:effectLst>
              <a:ea typeface="MS PGothic" charset="-128"/>
            </a:endParaRPr>
          </a:p>
        </p:txBody>
      </p:sp>
    </p:spTree>
    <p:extLst>
      <p:ext uri="{BB962C8B-B14F-4D97-AF65-F5344CB8AC3E}">
        <p14:creationId xmlns:p14="http://schemas.microsoft.com/office/powerpoint/2010/main" val="330269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368672" y="1268760"/>
            <a:ext cx="8262938" cy="4739759"/>
          </a:xfrm>
        </p:spPr>
        <p:txBody>
          <a:bodyPr wrap="square" lIns="0" tIns="0" rIns="0" bIns="0"/>
          <a:lstStyle/>
          <a:p>
            <a:pPr marL="19050" indent="0">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Increasingly tasks are delegated to other members of the medical team. Candidates may be less exposed to clinical areas where delegation is common.</a:t>
            </a:r>
          </a:p>
          <a:p>
            <a:pPr marL="19050" indent="0">
              <a:buNone/>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Some examples:</a:t>
            </a: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Chronic disease monitoring:	Nursing teams</a:t>
            </a:r>
          </a:p>
          <a:p>
            <a:pPr marL="19050" indent="0">
              <a:buNone/>
            </a:pPr>
            <a:r>
              <a:rPr lang="en-GB" sz="2400" kern="100" dirty="0">
                <a:latin typeface="Calibri" panose="020F0502020204030204" pitchFamily="34" charset="0"/>
                <a:ea typeface="Calibri" panose="020F0502020204030204" pitchFamily="34" charset="0"/>
                <a:cs typeface="Times New Roman" panose="02020603050405020304" pitchFamily="18" charset="0"/>
              </a:rPr>
              <a:t>Eye problems	:			Opticians</a:t>
            </a:r>
          </a:p>
          <a:p>
            <a:pPr marL="19050" indent="0">
              <a:buNone/>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Elderly </a:t>
            </a:r>
            <a:r>
              <a:rPr lang="en-GB" sz="2400" kern="100">
                <a:effectLst/>
                <a:latin typeface="Calibri" panose="020F0502020204030204" pitchFamily="34" charset="0"/>
                <a:ea typeface="Calibri" panose="020F0502020204030204" pitchFamily="34" charset="0"/>
                <a:cs typeface="Times New Roman" panose="02020603050405020304" pitchFamily="18" charset="0"/>
              </a:rPr>
              <a:t>care:				Care </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home visiting teams</a:t>
            </a:r>
          </a:p>
          <a:p>
            <a:pPr marL="19050" indent="0">
              <a:buNone/>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19050" indent="0">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The curriculum covers all of our responsibilities as GPs. We encourage candidates to assess their knowledge, to identify gaps, and to discuss these with their trainers.</a:t>
            </a:r>
          </a:p>
        </p:txBody>
      </p:sp>
    </p:spTree>
    <p:extLst>
      <p:ext uri="{BB962C8B-B14F-4D97-AF65-F5344CB8AC3E}">
        <p14:creationId xmlns:p14="http://schemas.microsoft.com/office/powerpoint/2010/main" val="23546398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4912114"/>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extLst>
                    <a:ext uri="{A12FA001-AC4F-418D-AE19-62706E023703}">
                      <ahyp:hlinkClr xmlns:ahyp="http://schemas.microsoft.com/office/drawing/2018/hyperlinkcolor" val="tx"/>
                    </a:ext>
                  </a:extLst>
                </a:hlinkClick>
              </a:rPr>
              <a:t>https://www.rcgp.org.uk/training-exams/mrcgp-exam-overview/mrcgp-applied-knowledge-test-akt.aspx</a:t>
            </a:r>
            <a:endParaRPr lang="en-GB" altLang="en-US" sz="1400" dirty="0">
              <a:ea typeface="MS PGothic" charset="-128"/>
            </a:endParaRPr>
          </a:p>
          <a:p>
            <a:pPr eaLnBrk="1" hangingPunct="1">
              <a:lnSpc>
                <a:spcPct val="80000"/>
              </a:lnSpc>
              <a:defRPr/>
            </a:pPr>
            <a:r>
              <a:rPr lang="en-GB" altLang="en-US" sz="24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Data interpretation in the AKT</a:t>
            </a:r>
          </a:p>
          <a:p>
            <a:pPr lvl="1" eaLnBrk="1" hangingPunct="1">
              <a:lnSpc>
                <a:spcPct val="80000"/>
              </a:lnSpc>
              <a:buFont typeface="Wingdings" charset="2"/>
              <a:buBlip>
                <a:blip r:embed="rId4"/>
              </a:buBlip>
              <a:defRPr/>
            </a:pPr>
            <a:r>
              <a:rPr lang="en-GB" altLang="en-US" sz="2400" dirty="0">
                <a:ea typeface="MS PGothic" charset="-128"/>
              </a:rPr>
              <a:t>Data interpretation video series</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p>
          <a:p>
            <a:pPr eaLnBrk="1" hangingPunct="1">
              <a:lnSpc>
                <a:spcPct val="80000"/>
              </a:lnSpc>
              <a:defRPr/>
            </a:pPr>
            <a:r>
              <a:rPr lang="en-GB" altLang="en-US" sz="2400" dirty="0">
                <a:ea typeface="MS PGothic" charset="-128"/>
              </a:rPr>
              <a:t>The section ‘AKT Feedback Reports’ contains specific feedback on previous exams and should </a:t>
            </a:r>
            <a:r>
              <a:rPr lang="en-GB" altLang="en-US" sz="2400" b="1" dirty="0">
                <a:ea typeface="MS PGothic" charset="-128"/>
              </a:rPr>
              <a:t>help guide your revision plans</a:t>
            </a:r>
            <a:endParaRPr lang="en-GB" altLang="en-US" sz="2400" b="1" dirty="0">
              <a:effectLst>
                <a:outerShdw blurRad="38100" dist="38100" dir="2700000" algn="tl">
                  <a:srgbClr val="C0C0C0"/>
                </a:outerShdw>
              </a:effectLst>
              <a:ea typeface="MS PGothic"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dirty="0"/>
              <a:t>The AKT:</a:t>
            </a:r>
          </a:p>
          <a:p>
            <a:pPr lvl="1" eaLnBrk="1" hangingPunct="1"/>
            <a:r>
              <a:rPr lang="en-GB" altLang="en-US" sz="2400" dirty="0"/>
              <a:t>Is a summative assessment </a:t>
            </a:r>
            <a:r>
              <a:rPr lang="en-US" altLang="en-US" sz="2400" dirty="0"/>
              <a:t>of the knowledge base underpinning independent UK general practice</a:t>
            </a:r>
            <a:endParaRPr lang="en-GB" altLang="en-US" dirty="0"/>
          </a:p>
          <a:p>
            <a:pPr lvl="1" eaLnBrk="1" hangingPunct="1"/>
            <a:r>
              <a:rPr lang="en-GB" altLang="en-US" sz="2400" dirty="0"/>
              <a:t>Tests the application of this knowledge</a:t>
            </a:r>
          </a:p>
          <a:p>
            <a:pPr lvl="1" eaLnBrk="1" hangingPunct="1"/>
            <a:r>
              <a:rPr lang="en-GB" altLang="en-US" sz="2400" dirty="0"/>
              <a:t>Tests the critical interpretation of information</a:t>
            </a:r>
          </a:p>
          <a:p>
            <a:pPr lvl="1" eaLnBrk="1" hangingPunct="1"/>
            <a:r>
              <a:rPr lang="en-GB" altLang="en-US" sz="2400" dirty="0"/>
              <a:t>Is mapped to the latest RCGP Curriculum updates </a:t>
            </a:r>
          </a:p>
          <a:p>
            <a:pPr lvl="1" eaLnBrk="1" hangingPunct="1">
              <a:buFont typeface="Wingdings" panose="05000000000000000000" pitchFamily="2" charset="2"/>
              <a:buNone/>
            </a:pPr>
            <a:endParaRPr lang="en-GB" altLang="en-US" dirty="0"/>
          </a:p>
          <a:p>
            <a:pPr eaLnBrk="1" hangingPunct="1"/>
            <a:r>
              <a:rPr lang="en-GB" altLang="en-US" sz="2800" dirty="0"/>
              <a:t>Each question is intended to explore a topic which GPs across the UK should be expected to have a working knowledge of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dirty="0"/>
              <a:t>Common, (mostly) low impact – e.g. sore throat,  contraception, irritable bowel syndrome</a:t>
            </a:r>
          </a:p>
          <a:p>
            <a:pPr eaLnBrk="1" hangingPunct="1">
              <a:buFontTx/>
              <a:buNone/>
            </a:pPr>
            <a:endParaRPr lang="en-GB" altLang="en-US" sz="2800" dirty="0"/>
          </a:p>
          <a:p>
            <a:pPr eaLnBrk="1" hangingPunct="1"/>
            <a:r>
              <a:rPr lang="en-GB" altLang="en-US" sz="2800" dirty="0"/>
              <a:t>Rare, high impact – e.g. child abuse, meningitis, phaeochromocytoma</a:t>
            </a:r>
          </a:p>
          <a:p>
            <a:pPr eaLnBrk="1" hangingPunct="1">
              <a:buFontTx/>
              <a:buNone/>
            </a:pPr>
            <a:endParaRPr lang="en-GB" altLang="en-US" sz="2800" dirty="0"/>
          </a:p>
          <a:p>
            <a:pPr eaLnBrk="1" hangingPunct="1"/>
            <a:r>
              <a:rPr lang="en-GB" altLang="en-US" sz="2800" dirty="0"/>
              <a:t>Topical – e.g. changing guidance, optimum use of antibiotics, safe prescribing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158"/>
          </a:xfrm>
        </p:spPr>
        <p:txBody>
          <a:bodyPr/>
          <a:lstStyle/>
          <a:p>
            <a:pPr eaLnBrk="1" hangingPunct="1">
              <a:lnSpc>
                <a:spcPct val="90000"/>
              </a:lnSpc>
            </a:pPr>
            <a:r>
              <a:rPr lang="en-GB" altLang="en-US" sz="2800" dirty="0"/>
              <a:t>Understanding the application of critical appraisal skills which will be tested in several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eaLnBrk="1" hangingPunct="1">
              <a:lnSpc>
                <a:spcPct val="90000"/>
              </a:lnSpc>
            </a:pPr>
            <a:r>
              <a:rPr lang="en-GB" altLang="en-US" sz="2800" dirty="0"/>
              <a:t>Understanding the principles of audit and its application in assessing the quality of care</a:t>
            </a:r>
          </a:p>
          <a:p>
            <a:pPr marL="712787" lvl="1" indent="0" eaLnBrk="1" hangingPunct="1">
              <a:lnSpc>
                <a:spcPct val="90000"/>
              </a:lnSpc>
              <a:buNone/>
            </a:pPr>
            <a:endParaRPr lang="en-GB"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dirty="0">
                <a:ea typeface="MS PGothic" charset="-128"/>
              </a:rPr>
              <a:t>Critical appraisal and evidence based clinical practice</a:t>
            </a:r>
            <a:endParaRPr lang="en-GB" altLang="en-US" sz="3600" dirty="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0" y="1196752"/>
            <a:ext cx="9144000" cy="4899803"/>
          </a:xfrm>
        </p:spPr>
        <p:txBody>
          <a:bodyPr/>
          <a:lstStyle/>
          <a:p>
            <a:pPr>
              <a:buFontTx/>
              <a:buChar char="•"/>
            </a:pPr>
            <a:r>
              <a:rPr lang="en-GB" altLang="en-US" sz="2200" dirty="0"/>
              <a:t>We use a range of resources to test data interpretation, including the types of graphs and tables regularly sent to practices from local health service organisations and health boards. </a:t>
            </a:r>
          </a:p>
          <a:p>
            <a:pPr marL="19050" indent="0">
              <a:buNone/>
            </a:pPr>
            <a:endParaRPr lang="en-GB" altLang="en-US" sz="2200" dirty="0"/>
          </a:p>
          <a:p>
            <a:pPr>
              <a:buFontTx/>
              <a:buChar char="•"/>
            </a:pPr>
            <a:r>
              <a:rPr lang="en-GB" altLang="en-US" sz="2200" dirty="0"/>
              <a:t>We encourage you to use this AKT Group tutorial worksheet:</a:t>
            </a:r>
          </a:p>
          <a:p>
            <a:pPr algn="ctr">
              <a:buFontTx/>
              <a:buNone/>
            </a:pPr>
            <a:r>
              <a:rPr lang="en-GB" altLang="en-US" sz="2200" dirty="0">
                <a:hlinkClick r:id="rId3">
                  <a:extLst>
                    <a:ext uri="{A12FA001-AC4F-418D-AE19-62706E023703}">
                      <ahyp:hlinkClr xmlns:ahyp="http://schemas.microsoft.com/office/drawing/2018/hyperlinkcolor" val="tx"/>
                    </a:ext>
                  </a:extLst>
                </a:hlinkClick>
              </a:rPr>
              <a:t>Data interpretation in the AKT</a:t>
            </a:r>
            <a:endParaRPr lang="en-GB" altLang="en-US" sz="2200" dirty="0"/>
          </a:p>
          <a:p>
            <a:pPr algn="ctr">
              <a:buFontTx/>
              <a:buNone/>
            </a:pPr>
            <a:endParaRPr lang="en-GB" altLang="en-US" sz="2200" u="sng" dirty="0"/>
          </a:p>
          <a:p>
            <a:pPr>
              <a:buFontTx/>
              <a:buChar char="•"/>
            </a:pPr>
            <a:r>
              <a:rPr lang="en-GB" altLang="en-US" sz="2200" dirty="0"/>
              <a:t>Prof Mike Harris also has produced several videos on data interpretation and research. These cover: understanding research data; interpreting diagnostic test statistics; interpreting risk; qualitative research; systematic review and meta-analysis; interpreting trial results. Links to these can be found here: </a:t>
            </a:r>
          </a:p>
          <a:p>
            <a:pPr marL="19050" indent="0" algn="ctr">
              <a:buNone/>
            </a:pPr>
            <a:r>
              <a:rPr lang="en-GB" altLang="en-US" sz="2200" dirty="0">
                <a:hlinkClick r:id="rId4">
                  <a:extLst>
                    <a:ext uri="{A12FA001-AC4F-418D-AE19-62706E023703}">
                      <ahyp:hlinkClr xmlns:ahyp="http://schemas.microsoft.com/office/drawing/2018/hyperlinkcolor" val="tx"/>
                    </a:ext>
                  </a:extLst>
                </a:hlinkClick>
              </a:rPr>
              <a:t>Data interpretation video tutorials</a:t>
            </a:r>
            <a:endParaRPr lang="en-GB" altLang="en-US"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4745915"/>
          </a:xfrm>
        </p:spPr>
        <p:txBody>
          <a:bodyPr/>
          <a:lstStyle/>
          <a:p>
            <a:pPr marL="19050" indent="0" eaLnBrk="1" hangingPunct="1">
              <a:lnSpc>
                <a:spcPct val="80000"/>
              </a:lnSpc>
              <a:buFontTx/>
              <a:buNone/>
              <a:defRPr/>
            </a:pPr>
            <a:r>
              <a:rPr lang="en-GB" altLang="en-US" sz="2800" dirty="0">
                <a:ea typeface="MS PGothic" charset="-128"/>
              </a:rPr>
              <a:t>These questions are written to be applicable UK-wide</a:t>
            </a:r>
          </a:p>
          <a:p>
            <a:pPr marL="19050" indent="0" eaLnBrk="1" hangingPunct="1">
              <a:lnSpc>
                <a:spcPct val="80000"/>
              </a:lnSpc>
              <a:buFontTx/>
              <a:buNone/>
              <a:defRPr/>
            </a:pPr>
            <a:endParaRPr lang="en-GB" altLang="en-US" sz="2800" dirty="0">
              <a:ea typeface="MS PGothic" charset="-128"/>
            </a:endParaRPr>
          </a:p>
          <a:p>
            <a:pPr marL="647700" lvl="1" indent="0" eaLnBrk="1" hangingPunct="1">
              <a:lnSpc>
                <a:spcPct val="80000"/>
              </a:lnSpc>
              <a:defRPr/>
            </a:pPr>
            <a:r>
              <a:rPr lang="en-GB" altLang="en-US" dirty="0">
                <a:ea typeface="MS PGothic" charset="-128"/>
              </a:rPr>
              <a:t> Appropriate resource use e.g. investigations</a:t>
            </a:r>
          </a:p>
          <a:p>
            <a:pPr marL="647700" lvl="1" indent="0" eaLnBrk="1" hangingPunct="1">
              <a:lnSpc>
                <a:spcPct val="80000"/>
              </a:lnSpc>
              <a:defRPr/>
            </a:pPr>
            <a:r>
              <a:rPr lang="en-GB" altLang="en-US" dirty="0">
                <a:ea typeface="MS PGothic" charset="-128"/>
              </a:rPr>
              <a:t> Ethical e.g. Mental capacity, consent</a:t>
            </a:r>
          </a:p>
          <a:p>
            <a:pPr marL="647700" lvl="1" indent="0" eaLnBrk="1" hangingPunct="1">
              <a:lnSpc>
                <a:spcPct val="80000"/>
              </a:lnSpc>
              <a:defRPr/>
            </a:pPr>
            <a:r>
              <a:rPr lang="en-GB" altLang="en-US" dirty="0">
                <a:ea typeface="MS PGothic" charset="-128"/>
              </a:rPr>
              <a:t> Health &amp; Safety e.g. needlestick injury</a:t>
            </a:r>
          </a:p>
          <a:p>
            <a:pPr marL="647700" lvl="1" indent="0" eaLnBrk="1" hangingPunct="1">
              <a:lnSpc>
                <a:spcPct val="80000"/>
              </a:lnSpc>
              <a:defRPr/>
            </a:pPr>
            <a:r>
              <a:rPr lang="en-GB" altLang="en-US" dirty="0">
                <a:ea typeface="MS PGothic" charset="-128"/>
              </a:rPr>
              <a:t> Leadership e.g. probity, record keeping</a:t>
            </a:r>
          </a:p>
          <a:p>
            <a:pPr marL="647700" lvl="1" indent="0" eaLnBrk="1" hangingPunct="1">
              <a:lnSpc>
                <a:spcPct val="80000"/>
              </a:lnSpc>
              <a:defRPr/>
            </a:pPr>
            <a:r>
              <a:rPr lang="en-GB" altLang="en-US" dirty="0">
                <a:ea typeface="MS PGothic" charset="-128"/>
              </a:rPr>
              <a:t> Legal aspects e.g. significant DVLA advice</a:t>
            </a:r>
          </a:p>
          <a:p>
            <a:pPr marL="647700" lvl="1" indent="0" eaLnBrk="1" hangingPunct="1">
              <a:lnSpc>
                <a:spcPct val="80000"/>
              </a:lnSpc>
              <a:defRPr/>
            </a:pPr>
            <a:r>
              <a:rPr lang="en-GB" altLang="en-US" dirty="0">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dirty="0">
                <a:ea typeface="MS PGothic" charset="-128"/>
              </a:rPr>
              <a:t> Prescribing e.g. Controlled drugs</a:t>
            </a:r>
          </a:p>
          <a:p>
            <a:pPr marL="647700" lvl="1" indent="0" eaLnBrk="1" hangingPunct="1">
              <a:lnSpc>
                <a:spcPct val="80000"/>
              </a:lnSpc>
              <a:buFont typeface="Wingdings" charset="2"/>
              <a:buBlip>
                <a:blip r:embed="rId3"/>
              </a:buBlip>
              <a:defRPr/>
            </a:pPr>
            <a:r>
              <a:rPr lang="en-GB" altLang="en-US" dirty="0">
                <a:ea typeface="MS PGothic" charset="-128"/>
              </a:rPr>
              <a:t> Professional regulation, e.g. GMC</a:t>
            </a:r>
          </a:p>
          <a:p>
            <a:pPr marL="647700" lvl="1" indent="0" eaLnBrk="1" hangingPunct="1">
              <a:lnSpc>
                <a:spcPct val="80000"/>
              </a:lnSpc>
              <a:buFont typeface="Wingdings" charset="2"/>
              <a:buBlip>
                <a:blip r:embed="rId3"/>
              </a:buBlip>
              <a:defRPr/>
            </a:pPr>
            <a:r>
              <a:rPr lang="en-GB" altLang="en-US" dirty="0">
                <a:ea typeface="MS PGothic" charset="-128"/>
              </a:rPr>
              <a:t> Social services e.g. safeguarding*</a:t>
            </a:r>
          </a:p>
        </p:txBody>
      </p:sp>
      <p:sp>
        <p:nvSpPr>
          <p:cNvPr id="4" name="TextBox 3">
            <a:extLst>
              <a:ext uri="{FF2B5EF4-FFF2-40B4-BE49-F238E27FC236}">
                <a16:creationId xmlns:a16="http://schemas.microsoft.com/office/drawing/2014/main" id="{76FE1D2C-44A5-A141-CA01-B54C8E84E6E8}"/>
              </a:ext>
            </a:extLst>
          </p:cNvPr>
          <p:cNvSpPr txBox="1"/>
          <p:nvPr/>
        </p:nvSpPr>
        <p:spPr>
          <a:xfrm>
            <a:off x="230188" y="6252083"/>
            <a:ext cx="5853980" cy="584775"/>
          </a:xfrm>
          <a:prstGeom prst="rect">
            <a:avLst/>
          </a:prstGeom>
          <a:noFill/>
        </p:spPr>
        <p:txBody>
          <a:bodyPr wrap="square" rtlCol="0">
            <a:spAutoFit/>
          </a:bodyPr>
          <a:lstStyle/>
          <a:p>
            <a:r>
              <a:rPr lang="en-US" sz="1600" dirty="0">
                <a:solidFill>
                  <a:schemeClr val="bg1"/>
                </a:solidFill>
              </a:rPr>
              <a:t>* https://</a:t>
            </a:r>
            <a:r>
              <a:rPr lang="en-US" sz="1600" dirty="0" err="1">
                <a:solidFill>
                  <a:schemeClr val="bg1"/>
                </a:solidFill>
              </a:rPr>
              <a:t>www.rcgp.org.uk</a:t>
            </a:r>
            <a:r>
              <a:rPr lang="en-US" sz="1600" dirty="0">
                <a:solidFill>
                  <a:schemeClr val="bg1"/>
                </a:solidFill>
              </a:rPr>
              <a:t>/learning-resources/safeguarding-standards#4-The-role-of-GPs-and-general-practice-in-safeguar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dirty="0"/>
              <a:t>“According to national guidelines” means recommended by nationally accepted guidelines or the BNF, </a:t>
            </a:r>
            <a:r>
              <a:rPr lang="en-GB" altLang="en-US" sz="2800" b="1" dirty="0"/>
              <a:t>not</a:t>
            </a:r>
            <a:r>
              <a:rPr lang="en-GB" altLang="en-US" sz="2800" dirty="0"/>
              <a:t> local practice</a:t>
            </a:r>
          </a:p>
          <a:p>
            <a:pPr eaLnBrk="1" hangingPunct="1"/>
            <a:r>
              <a:rPr lang="en-GB" altLang="en-US" sz="2800" dirty="0"/>
              <a:t>Often use a clinical scenario</a:t>
            </a:r>
          </a:p>
          <a:p>
            <a:pPr eaLnBrk="1" hangingPunct="1"/>
            <a:r>
              <a:rPr lang="en-GB" altLang="en-US" sz="2800" dirty="0"/>
              <a:t>Only </a:t>
            </a:r>
            <a:r>
              <a:rPr lang="en-GB" altLang="en-US" sz="2800" b="1" dirty="0"/>
              <a:t>one</a:t>
            </a:r>
            <a:r>
              <a:rPr lang="en-GB" altLang="en-US" sz="2800" dirty="0"/>
              <a:t> answer is correct</a:t>
            </a:r>
          </a:p>
          <a:p>
            <a:pPr eaLnBrk="1" hangingPunct="1"/>
            <a:r>
              <a:rPr lang="en-GB" altLang="en-US" sz="2800" dirty="0"/>
              <a:t>Other incorrect options may be </a:t>
            </a:r>
            <a:r>
              <a:rPr lang="en-GB" altLang="en-US" sz="2800" b="1" dirty="0"/>
              <a:t>plausible</a:t>
            </a:r>
            <a:r>
              <a:rPr lang="en-GB" altLang="en-US" sz="2800" dirty="0"/>
              <a:t> but not “</a:t>
            </a:r>
            <a:r>
              <a:rPr lang="en-GB" altLang="ja-JP" sz="2800" b="1" dirty="0"/>
              <a:t>most </a:t>
            </a:r>
            <a:r>
              <a:rPr lang="en-GB" altLang="ja-JP" sz="2800" dirty="0"/>
              <a:t>likely/</a:t>
            </a:r>
            <a:r>
              <a:rPr lang="en-GB" altLang="ja-JP" sz="2800" b="1" dirty="0"/>
              <a:t>most </a:t>
            </a:r>
            <a:r>
              <a:rPr lang="en-GB" altLang="ja-JP" sz="2800" dirty="0"/>
              <a:t>appropriate</a:t>
            </a:r>
            <a:r>
              <a:rPr lang="en-GB" altLang="en-US" sz="2800" b="1"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dirty="0">
                <a:latin typeface="Arial" panose="020B0604020202020204" pitchFamily="34" charset="0"/>
              </a:rPr>
              <a:t>A 41-year-old man has a chronic cough and is producing green sputum daily. He has a history of recurrent chest infections in childhood. </a:t>
            </a:r>
          </a:p>
          <a:p>
            <a:endParaRPr lang="en-US" altLang="en-US" sz="2400" dirty="0">
              <a:latin typeface="Arial" panose="020B0604020202020204" pitchFamily="34" charset="0"/>
            </a:endParaRPr>
          </a:p>
          <a:p>
            <a:r>
              <a:rPr lang="en-GB" altLang="en-US" sz="2400" dirty="0">
                <a:latin typeface="Arial" panose="020B0604020202020204" pitchFamily="34" charset="0"/>
              </a:rPr>
              <a:t>Which is the </a:t>
            </a:r>
            <a:r>
              <a:rPr lang="en-GB" altLang="en-US" sz="2400" b="1" dirty="0">
                <a:latin typeface="Arial" panose="020B0604020202020204" pitchFamily="34" charset="0"/>
              </a:rPr>
              <a:t>most</a:t>
            </a:r>
            <a:r>
              <a:rPr lang="en-GB" altLang="en-US" sz="2400" dirty="0">
                <a:latin typeface="Arial" panose="020B0604020202020204" pitchFamily="34" charset="0"/>
              </a:rPr>
              <a:t> likely diagnosis? Select </a:t>
            </a:r>
            <a:r>
              <a:rPr lang="en-GB" altLang="en-US" sz="2400" b="1" dirty="0">
                <a:latin typeface="Arial" panose="020B0604020202020204" pitchFamily="34" charset="0"/>
              </a:rPr>
              <a:t>one</a:t>
            </a:r>
            <a:r>
              <a:rPr lang="en-GB" altLang="en-US" sz="2400" dirty="0">
                <a:latin typeface="Arial" panose="020B0604020202020204" pitchFamily="34" charset="0"/>
              </a:rPr>
              <a:t> option only.</a:t>
            </a:r>
          </a:p>
          <a:p>
            <a:endParaRPr lang="en-GB" altLang="en-US" sz="2400" b="1" dirty="0">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dirty="0"/>
          </a:p>
          <a:p>
            <a:pPr>
              <a:buFontTx/>
              <a:buAutoNum type="alphaUcPeriod"/>
            </a:pPr>
            <a:r>
              <a:rPr lang="en-US" altLang="en-US" sz="2800" dirty="0"/>
              <a:t>Amoxicillin</a:t>
            </a:r>
          </a:p>
          <a:p>
            <a:pPr>
              <a:buFontTx/>
              <a:buAutoNum type="alphaUcPeriod"/>
            </a:pPr>
            <a:r>
              <a:rPr lang="en-US" altLang="en-US" sz="2800" dirty="0"/>
              <a:t>Cefalexin</a:t>
            </a:r>
          </a:p>
          <a:p>
            <a:pPr>
              <a:buFontTx/>
              <a:buAutoNum type="alphaUcPeriod"/>
            </a:pPr>
            <a:r>
              <a:rPr lang="en-US" altLang="en-US" sz="2800" dirty="0"/>
              <a:t>Clarithromycin</a:t>
            </a:r>
          </a:p>
          <a:p>
            <a:pPr>
              <a:buFontTx/>
              <a:buAutoNum type="alphaUcPeriod"/>
            </a:pPr>
            <a:r>
              <a:rPr lang="en-US" altLang="en-US" sz="2800" dirty="0"/>
              <a:t>Co-amoxiclav</a:t>
            </a:r>
          </a:p>
          <a:p>
            <a:pPr>
              <a:buFontTx/>
              <a:buAutoNum type="alphaUcPeriod"/>
            </a:pPr>
            <a:r>
              <a:rPr lang="en-US" altLang="en-US" sz="2800" dirty="0"/>
              <a:t>Doxycycline</a:t>
            </a:r>
          </a:p>
          <a:p>
            <a:pPr>
              <a:buFontTx/>
              <a:buAutoNum type="alphaUcPeriod"/>
            </a:pPr>
            <a:r>
              <a:rPr lang="en-US" altLang="en-US" sz="2800" dirty="0"/>
              <a:t>Erythromycin</a:t>
            </a:r>
          </a:p>
          <a:p>
            <a:pPr>
              <a:buFontTx/>
              <a:buAutoNum type="alphaUcPeriod"/>
            </a:pPr>
            <a:r>
              <a:rPr lang="en-US" altLang="en-US" sz="2800" dirty="0"/>
              <a:t>Lymecycline</a:t>
            </a:r>
          </a:p>
          <a:p>
            <a:pPr>
              <a:buFontTx/>
              <a:buAutoNum type="alphaUcPeriod"/>
            </a:pPr>
            <a:r>
              <a:rPr lang="en-US" altLang="en-US" sz="2800"/>
              <a:t>Metronidazole</a:t>
            </a:r>
            <a:endParaRPr lang="en-US" altLang="en-US" sz="2800" dirty="0"/>
          </a:p>
          <a:p>
            <a:pPr>
              <a:buFontTx/>
              <a:buAutoNum type="alphaUcPeriod"/>
            </a:pPr>
            <a:endParaRPr lang="en-US" altLang="en-US" sz="2000" dirty="0"/>
          </a:p>
          <a:p>
            <a:pPr>
              <a:buFontTx/>
              <a:buAutoNum type="alphaUcPeriod"/>
            </a:pPr>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From Oct 2025: a 160-item multiple-choice test lasting 160 minutes (2 hours 40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four times a year:</a:t>
            </a:r>
          </a:p>
          <a:p>
            <a:pPr eaLnBrk="1" hangingPunct="1">
              <a:lnSpc>
                <a:spcPct val="90000"/>
              </a:lnSpc>
              <a:buFontTx/>
              <a:buNone/>
              <a:defRPr/>
            </a:pPr>
            <a:r>
              <a:rPr lang="en-GB" altLang="en-US" sz="2800" dirty="0">
                <a:ea typeface="MS PGothic" charset="-128"/>
              </a:rPr>
              <a:t>	Jan/Feb, April/May, July,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a:t>
            </a:r>
            <a:r>
              <a:rPr lang="en-GB" altLang="en-US" sz="2400">
                <a:ea typeface="MS PGothic" charset="-128"/>
              </a:rPr>
              <a:t>slide 57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572000" y="5124450"/>
            <a:ext cx="17281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1026" name="Picture 2" descr="&#10; Large plaque psoriasis on the elbows&#10;&#10; &amp;nbsp;">
            <a:extLst>
              <a:ext uri="{FF2B5EF4-FFF2-40B4-BE49-F238E27FC236}">
                <a16:creationId xmlns:a16="http://schemas.microsoft.com/office/drawing/2014/main" id="{7FA9D62D-3C0B-9138-17E7-66048A0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780" y="1697037"/>
            <a:ext cx="3376636" cy="337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dirty="0">
                <a:latin typeface="Arial" panose="020B0604020202020204" pitchFamily="34" charset="0"/>
              </a:rPr>
              <a:t>According to current guidance, in addition to emollients, which is the </a:t>
            </a:r>
            <a:r>
              <a:rPr lang="en-GB" altLang="en-US" b="1" dirty="0">
                <a:latin typeface="Arial" panose="020B0604020202020204" pitchFamily="34" charset="0"/>
              </a:rPr>
              <a:t>most </a:t>
            </a:r>
            <a:r>
              <a:rPr lang="en-GB" altLang="en-US" dirty="0">
                <a:latin typeface="Arial" panose="020B0604020202020204" pitchFamily="34" charset="0"/>
              </a:rPr>
              <a:t>appropriate </a:t>
            </a:r>
            <a:r>
              <a:rPr lang="en-GB" altLang="en-US" b="1" dirty="0">
                <a:latin typeface="Arial" panose="020B0604020202020204" pitchFamily="34" charset="0"/>
              </a:rPr>
              <a:t>initial </a:t>
            </a:r>
            <a:r>
              <a:rPr lang="en-GB" altLang="en-US" dirty="0">
                <a:latin typeface="Arial" panose="020B0604020202020204" pitchFamily="34" charset="0"/>
              </a:rPr>
              <a:t>topical treatment? Select </a:t>
            </a:r>
            <a:r>
              <a:rPr lang="en-GB" altLang="en-US" b="1" dirty="0">
                <a:latin typeface="Arial" panose="020B0604020202020204" pitchFamily="34" charset="0"/>
              </a:rPr>
              <a:t>one</a:t>
            </a:r>
            <a:r>
              <a:rPr lang="en-GB" altLang="en-US" dirty="0">
                <a:latin typeface="Arial" panose="020B0604020202020204" pitchFamily="34" charset="0"/>
              </a:rPr>
              <a:t> option only.</a:t>
            </a:r>
            <a:endParaRPr lang="en-US" altLang="en-US" dirty="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pic>
        <p:nvPicPr>
          <p:cNvPr id="3" name="Picture 2">
            <a:extLst>
              <a:ext uri="{FF2B5EF4-FFF2-40B4-BE49-F238E27FC236}">
                <a16:creationId xmlns:a16="http://schemas.microsoft.com/office/drawing/2014/main" id="{41756251-1875-F9D0-8E7A-C567670EE1BB}"/>
              </a:ext>
            </a:extLst>
          </p:cNvPr>
          <p:cNvPicPr>
            <a:picLocks noChangeAspect="1"/>
          </p:cNvPicPr>
          <p:nvPr/>
        </p:nvPicPr>
        <p:blipFill>
          <a:blip r:embed="rId2"/>
          <a:stretch>
            <a:fillRect/>
          </a:stretch>
        </p:blipFill>
        <p:spPr>
          <a:xfrm>
            <a:off x="323528" y="2205638"/>
            <a:ext cx="8496944" cy="352761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dirty="0">
                <a:ea typeface="MS PGothic" charset="-128"/>
              </a:rPr>
              <a:t>	</a:t>
            </a:r>
            <a:r>
              <a:rPr lang="en-GB" altLang="en-US" sz="2800" dirty="0">
                <a:ea typeface="MS PGothic" charset="-128"/>
              </a:rPr>
              <a:t>A 67-year-old man has type 2 diabetes and a BMI of 33 kg/m</a:t>
            </a:r>
            <a:r>
              <a:rPr lang="en-GB" altLang="en-US" sz="2800" baseline="30000" dirty="0">
                <a:ea typeface="MS PGothic" charset="-128"/>
              </a:rPr>
              <a:t>2</a:t>
            </a:r>
            <a:r>
              <a:rPr lang="en-GB" altLang="en-US" sz="2800" dirty="0">
                <a:ea typeface="MS PGothic" charset="-128"/>
              </a:rPr>
              <a:t>. His HbA</a:t>
            </a:r>
            <a:r>
              <a:rPr lang="en-GB" altLang="en-US" sz="2800" baseline="-25000" dirty="0">
                <a:ea typeface="MS PGothic" charset="-128"/>
              </a:rPr>
              <a:t>1c</a:t>
            </a:r>
            <a:r>
              <a:rPr lang="en-GB" altLang="en-US" sz="2800" dirty="0">
                <a:ea typeface="MS PGothic" charset="-128"/>
              </a:rPr>
              <a:t> is 62 mmol/mol on diet alone and his renal function is normal.</a:t>
            </a:r>
          </a:p>
          <a:p>
            <a:pPr eaLnBrk="1" hangingPunct="1">
              <a:buFontTx/>
              <a:buNone/>
              <a:defRPr/>
            </a:pPr>
            <a:endParaRPr lang="en-GB" altLang="en-US" sz="2800" b="1" dirty="0">
              <a:ea typeface="MS PGothic" charset="-128"/>
            </a:endParaRPr>
          </a:p>
          <a:p>
            <a:pPr eaLnBrk="1" hangingPunct="1">
              <a:buFontTx/>
              <a:buNone/>
              <a:defRPr/>
            </a:pPr>
            <a:r>
              <a:rPr lang="en-GB" altLang="en-US" sz="2800" b="1" dirty="0">
                <a:ea typeface="MS PGothic" charset="-128"/>
              </a:rPr>
              <a:t>	</a:t>
            </a:r>
            <a:r>
              <a:rPr lang="en-GB" altLang="en-US" sz="2800" dirty="0">
                <a:ea typeface="MS PGothic" charset="-128"/>
              </a:rPr>
              <a:t>Which is the </a:t>
            </a:r>
            <a:r>
              <a:rPr lang="en-GB" altLang="en-US" sz="2800" b="1" dirty="0">
                <a:ea typeface="MS PGothic" charset="-128"/>
              </a:rPr>
              <a:t>most </a:t>
            </a:r>
            <a:r>
              <a:rPr lang="en-GB" altLang="en-US" sz="2800" dirty="0">
                <a:ea typeface="MS PGothic" charset="-128"/>
              </a:rPr>
              <a:t>appropriate</a:t>
            </a:r>
            <a:r>
              <a:rPr lang="en-GB" altLang="en-US" sz="2800" b="1" dirty="0">
                <a:ea typeface="MS PGothic" charset="-128"/>
              </a:rPr>
              <a:t> initial </a:t>
            </a:r>
            <a:r>
              <a:rPr lang="en-GB" altLang="en-US" sz="2800" dirty="0">
                <a:ea typeface="MS PGothic" charset="-128"/>
              </a:rPr>
              <a:t>drug treatment? Give </a:t>
            </a:r>
            <a:r>
              <a:rPr lang="en-GB" altLang="en-US" sz="2800" b="1" dirty="0">
                <a:ea typeface="MS PGothic" charset="-128"/>
              </a:rPr>
              <a:t>one</a:t>
            </a:r>
            <a:r>
              <a:rPr lang="en-GB" altLang="en-US" sz="2800" dirty="0">
                <a:ea typeface="MS PGothic" charset="-128"/>
              </a:rPr>
              <a:t> answer only.</a:t>
            </a:r>
            <a:endParaRPr lang="en-US" altLang="en-US" sz="2800" dirty="0">
              <a:ea typeface="MS PGothic" charset="-128"/>
            </a:endParaRPr>
          </a:p>
          <a:p>
            <a:pPr eaLnBrk="1" hangingPunct="1">
              <a:buFontTx/>
              <a:buNone/>
              <a:defRPr/>
            </a:pPr>
            <a:endParaRPr lang="en-US" altLang="en-US" sz="2800" dirty="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dirty="0"/>
              <a:t>Rules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171450" y="990600"/>
            <a:ext cx="8591550" cy="6284797"/>
          </a:xfrm>
        </p:spPr>
        <p:txBody>
          <a:bodyPr/>
          <a:lstStyle/>
          <a:p>
            <a:pPr>
              <a:buFontTx/>
              <a:buNone/>
            </a:pPr>
            <a:endParaRPr lang="en-US" altLang="en-US" sz="2800" b="1" dirty="0"/>
          </a:p>
          <a:p>
            <a:r>
              <a:rPr lang="en-US" altLang="en-US" sz="2400" dirty="0"/>
              <a:t>Only trainees in the ST2 and ST3 stages of training are eligible to take the AKT.</a:t>
            </a:r>
          </a:p>
          <a:p>
            <a:r>
              <a:rPr lang="en-GB" altLang="en-US" sz="2400" dirty="0"/>
              <a:t>In accordance with GMC guidance* an AKT pass is valid for seven years.</a:t>
            </a:r>
          </a:p>
          <a:p>
            <a:r>
              <a:rPr lang="en-GB" altLang="en-US" sz="2400" dirty="0"/>
              <a:t>GP Registrars in training </a:t>
            </a:r>
            <a:r>
              <a:rPr lang="en-US" altLang="en-US" sz="2400" dirty="0"/>
              <a:t>(includes TGPT, LTFT, on Maternity Leave)</a:t>
            </a:r>
            <a:r>
              <a:rPr lang="en-GB" altLang="en-US" sz="2400" dirty="0"/>
              <a:t> in ST2/3 between 18 March 2020 and 3 August 2021 </a:t>
            </a:r>
            <a:r>
              <a:rPr lang="en-US" altLang="en-US" sz="2400" dirty="0"/>
              <a:t>whose ability to study for and take the exam was affected by COVID-19 have the currency of their AKT extended to 7 years and 6 months. </a:t>
            </a:r>
          </a:p>
          <a:p>
            <a:endParaRPr lang="en-GB" altLang="en-US" sz="2400" dirty="0"/>
          </a:p>
          <a:p>
            <a:endParaRPr lang="en-US" altLang="en-US" sz="2400" dirty="0"/>
          </a:p>
          <a:p>
            <a:pPr>
              <a:buFontTx/>
              <a:buNone/>
            </a:pPr>
            <a:r>
              <a:rPr lang="en-US" altLang="en-US" sz="1600" dirty="0">
                <a:hlinkClick r:id="rId3">
                  <a:extLst>
                    <a:ext uri="{A12FA001-AC4F-418D-AE19-62706E023703}">
                      <ahyp:hlinkClr xmlns:ahyp="http://schemas.microsoft.com/office/drawing/2018/hyperlinkcolor" val="tx"/>
                    </a:ext>
                  </a:extLst>
                </a:hlinkClick>
              </a:rPr>
              <a:t>* https://www.gmc-uk.org/education/postgraduate/9813.asp#Currency</a:t>
            </a:r>
            <a:endParaRPr lang="en-US" altLang="en-US" sz="16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4314825"/>
          </a:xfrm>
        </p:spPr>
        <p:txBody>
          <a:bodyPr/>
          <a:lstStyle/>
          <a:p>
            <a:pPr eaLnBrk="1" hangingPunct="1">
              <a:lnSpc>
                <a:spcPct val="80000"/>
              </a:lnSpc>
              <a:defRPr/>
            </a:pPr>
            <a:r>
              <a:rPr lang="en-GB" altLang="en-US" sz="2800">
                <a:ea typeface="MS PGothic" charset="-128"/>
              </a:rPr>
              <a:t>Once candidates have applied via the RCGP website to sit the AKT, they are then directed to the Pearson VUE website to make their test centre booking.</a:t>
            </a: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There is a limited booking window with ‘first come, first serve’ choice of test session and venue. </a:t>
            </a:r>
          </a:p>
          <a:p>
            <a:pPr eaLnBrk="1" hangingPunct="1">
              <a:lnSpc>
                <a:spcPct val="80000"/>
              </a:lnSpc>
              <a:defRPr/>
            </a:pPr>
            <a:endParaRPr lang="en-GB" altLang="en-US" sz="2800">
              <a:ea typeface="MS PGothic" charset="-128"/>
            </a:endParaRPr>
          </a:p>
          <a:p>
            <a:pPr eaLnBrk="1" hangingPunct="1">
              <a:lnSpc>
                <a:spcPct val="80000"/>
              </a:lnSpc>
              <a:defRPr/>
            </a:pPr>
            <a:r>
              <a:rPr lang="en-US" altLang="en-US" sz="2800">
                <a:ea typeface="MS PGothic" charset="-128"/>
              </a:rPr>
              <a:t>There are approximately 150 test </a:t>
            </a:r>
            <a:br>
              <a:rPr lang="en-US" altLang="en-US" sz="2800">
                <a:ea typeface="MS PGothic" charset="-128"/>
              </a:rPr>
            </a:br>
            <a:r>
              <a:rPr lang="en-US" altLang="en-US" sz="2800">
                <a:ea typeface="MS PGothic" charset="-128"/>
              </a:rPr>
              <a:t>centres covering all parts of the UK.</a:t>
            </a:r>
            <a:endParaRPr lang="en-GB" altLang="en-US" sz="2800">
              <a:ea typeface="MS PGothic" charset="-128"/>
            </a:endParaRPr>
          </a:p>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dirty="0"/>
              <a:t>A primary ID</a:t>
            </a:r>
          </a:p>
          <a:p>
            <a:pPr lvl="1" eaLnBrk="1" hangingPunct="1">
              <a:lnSpc>
                <a:spcPct val="80000"/>
              </a:lnSpc>
            </a:pPr>
            <a:r>
              <a:rPr lang="en-GB" altLang="en-US" sz="2400" dirty="0"/>
              <a:t>Your primary ID must be government issued, and include your name, recent recognisable photo and signature (e.g. passport, photo driving licence)</a:t>
            </a:r>
          </a:p>
          <a:p>
            <a:pPr eaLnBrk="1" hangingPunct="1">
              <a:lnSpc>
                <a:spcPct val="80000"/>
              </a:lnSpc>
              <a:buFontTx/>
              <a:buNone/>
            </a:pPr>
            <a:endParaRPr lang="en-GB" altLang="en-US" sz="1200" dirty="0"/>
          </a:p>
          <a:p>
            <a:pPr eaLnBrk="1" hangingPunct="1">
              <a:lnSpc>
                <a:spcPct val="80000"/>
              </a:lnSpc>
            </a:pPr>
            <a:r>
              <a:rPr lang="en-GB" altLang="en-US" sz="2800" b="1" dirty="0"/>
              <a:t>A secondary ID</a:t>
            </a:r>
          </a:p>
          <a:p>
            <a:pPr lvl="1" eaLnBrk="1" hangingPunct="1">
              <a:lnSpc>
                <a:spcPct val="80000"/>
              </a:lnSpc>
            </a:pPr>
            <a:r>
              <a:rPr lang="en-GB" altLang="en-US" sz="2400" dirty="0"/>
              <a:t>Any ID containing at least a name and signature (e.g. credit and debit cards)</a:t>
            </a:r>
            <a:r>
              <a:rPr lang="en-US" altLang="en-US" sz="2400" dirty="0"/>
              <a:t> </a:t>
            </a:r>
            <a:r>
              <a:rPr lang="en-GB" altLang="en-US" sz="2400" b="1" dirty="0"/>
              <a:t>or</a:t>
            </a:r>
            <a:r>
              <a:rPr lang="en-GB" altLang="en-US" sz="2400" dirty="0"/>
              <a:t> a name and recent recognisable photo that follows the ID requirements</a:t>
            </a:r>
          </a:p>
          <a:p>
            <a:pPr lvl="1" eaLnBrk="1" hangingPunct="1">
              <a:lnSpc>
                <a:spcPct val="80000"/>
              </a:lnSpc>
              <a:buFont typeface="Wingdings" panose="05000000000000000000" pitchFamily="2" charset="2"/>
              <a:buNone/>
            </a:pPr>
            <a:endParaRPr lang="en-GB" altLang="en-US" sz="1200" dirty="0"/>
          </a:p>
          <a:p>
            <a:pPr lvl="1">
              <a:buFont typeface="Wingdings" panose="05000000000000000000" pitchFamily="2" charset="2"/>
              <a:buNone/>
            </a:pPr>
            <a:r>
              <a:rPr lang="en-GB" altLang="en-US" dirty="0">
                <a:hlinkClick r:id="rId3">
                  <a:extLst>
                    <a:ext uri="{A12FA001-AC4F-418D-AE19-62706E023703}">
                      <ahyp:hlinkClr xmlns:ahyp="http://schemas.microsoft.com/office/drawing/2018/hyperlinkcolor" val="tx"/>
                    </a:ext>
                  </a:extLst>
                </a:hlinkClick>
              </a:rPr>
              <a:t>https://home.pearsonvue.com/Policies/1S/English</a:t>
            </a:r>
            <a:endParaRPr lang="en-GB" altLang="en-US" dirty="0"/>
          </a:p>
          <a:p>
            <a:pPr lvl="1" eaLnBrk="1" hangingPunct="1">
              <a:lnSpc>
                <a:spcPct val="80000"/>
              </a:lnSpc>
              <a:buFont typeface="Wingdings" panose="05000000000000000000" pitchFamily="2" charset="2"/>
              <a:buNone/>
            </a:pPr>
            <a:endParaRPr lang="en-GB" altLang="en-US" sz="2400" dirty="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dirty="0"/>
              <a:t>Reasonable adjustments (RA)</a:t>
            </a:r>
            <a:endParaRPr lang="en-GB" altLang="en-US" sz="4000" dirty="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21431" y="1196752"/>
            <a:ext cx="9144000" cy="4875181"/>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b="1" dirty="0">
                <a:hlinkClick r:id="rId3">
                  <a:extLst>
                    <a:ext uri="{A12FA001-AC4F-418D-AE19-62706E023703}">
                      <ahyp:hlinkClr xmlns:ahyp="http://schemas.microsoft.com/office/drawing/2018/hyperlinkcolor" val="tx"/>
                    </a:ext>
                  </a:extLst>
                </a:hlinkClick>
              </a:rPr>
              <a:t>MRCGP RA page</a:t>
            </a:r>
            <a:r>
              <a:rPr lang="en-US" altLang="en-US" sz="2100" b="1" dirty="0"/>
              <a:t> </a:t>
            </a:r>
            <a:r>
              <a:rPr lang="en-US" altLang="en-US" sz="2100" dirty="0"/>
              <a:t>of the RCGP website for further information in the first instance</a:t>
            </a:r>
          </a:p>
          <a:p>
            <a:r>
              <a:rPr lang="en-US" altLang="en-US" sz="2100" dirty="0"/>
              <a:t>All requests for adjustments should be submitted by the deadline defined on the RA page of the RCGP website. Requests can be submitted early, as soon as you start training, or after a new diagnosis.</a:t>
            </a:r>
          </a:p>
          <a:p>
            <a:r>
              <a:rPr lang="en-US" altLang="en-US" sz="2100" dirty="0"/>
              <a:t>To aid the RCGP in providing your approved RA, early booking is recommended (separate individual test rooms are limited)</a:t>
            </a:r>
          </a:p>
          <a:p>
            <a:r>
              <a:rPr lang="en-US" altLang="en-US" sz="2100" dirty="0"/>
              <a:t>For candidates awarded 50% or more extra time, this is available only in afternoon sessions. Any recommended rest breaks are </a:t>
            </a:r>
            <a:r>
              <a:rPr lang="en-US" altLang="en-US" sz="2100" b="1" dirty="0"/>
              <a:t>included</a:t>
            </a:r>
            <a:r>
              <a:rPr lang="en-US" altLang="en-US" sz="2100" dirty="0"/>
              <a:t> in extra time, so the timings of breaks need to be carefully managed by candidates.</a:t>
            </a:r>
            <a:endParaRPr lang="en-GB" altLang="en-US" sz="23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It is </a:t>
            </a:r>
            <a:r>
              <a:rPr lang="en-GB" altLang="en-US" sz="2800" b="1" dirty="0">
                <a:ea typeface="MS PGothic" charset="-128"/>
              </a:rPr>
              <a:t>strongly</a:t>
            </a:r>
            <a:r>
              <a:rPr lang="en-GB" altLang="en-US" sz="2800" dirty="0">
                <a:ea typeface="MS PGothic" charset="-128"/>
              </a:rPr>
              <a:t> recommended that candidates familiarise themselves with the RCGP Sample Exam on the Pearson VUE website</a:t>
            </a:r>
          </a:p>
          <a:p>
            <a:pPr eaLnBrk="1" hangingPunct="1">
              <a:lnSpc>
                <a:spcPct val="80000"/>
              </a:lnSpc>
              <a:defRPr/>
            </a:pPr>
            <a:endParaRPr lang="en-GB" altLang="en-US" sz="2800" dirty="0">
              <a:ea typeface="MS PGothic" charset="-128"/>
            </a:endParaRPr>
          </a:p>
          <a:p>
            <a:pPr lvl="1" eaLnBrk="1" hangingPunct="1">
              <a:lnSpc>
                <a:spcPct val="80000"/>
              </a:lnSpc>
              <a:buFont typeface="Wingdings" charset="2"/>
              <a:buBlip>
                <a:blip r:embed="rId3"/>
              </a:buBlip>
              <a:defRPr/>
            </a:pPr>
            <a:r>
              <a:rPr lang="en-US" altLang="en-US" sz="2400" dirty="0">
                <a:ea typeface="MS PGothic" charset="-128"/>
                <a:hlinkClick r:id="rId4">
                  <a:extLst>
                    <a:ext uri="{A12FA001-AC4F-418D-AE19-62706E023703}">
                      <ahyp:hlinkClr xmlns:ahyp="http://schemas.microsoft.com/office/drawing/2018/hyperlinkcolor" val="tx"/>
                    </a:ext>
                  </a:extLst>
                </a:hlinkClick>
              </a:rPr>
              <a:t>http://www.pearsonvue.com/rcgp/</a:t>
            </a:r>
            <a:endParaRPr lang="en-GB" altLang="en-US" sz="2400" dirty="0">
              <a:ea typeface="MS PGothic" charset="-128"/>
            </a:endParaRP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a:xfrm>
            <a:off x="284846" y="332656"/>
            <a:ext cx="8339138" cy="803275"/>
          </a:xfrm>
        </p:spPr>
        <p:txBody>
          <a:bodyPr lIns="91440" tIns="45720" rIns="91440" bIns="45720"/>
          <a:lstStyle/>
          <a:p>
            <a:r>
              <a:rPr lang="en-US" altLang="en-US" dirty="0"/>
              <a:t>Rules: numbers of attempts 1</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49604" y="1268760"/>
            <a:ext cx="8894396" cy="6420219"/>
          </a:xfrm>
        </p:spPr>
        <p:txBody>
          <a:bodyPr/>
          <a:lstStyle/>
          <a:p>
            <a:pPr marL="19050" indent="0">
              <a:buNone/>
            </a:pPr>
            <a:r>
              <a:rPr lang="en-US" altLang="en-US" sz="2400" b="1" dirty="0"/>
              <a:t>For </a:t>
            </a:r>
            <a:r>
              <a:rPr lang="en-GB" altLang="en-US" sz="2400" b="1" dirty="0"/>
              <a:t>GP Registrars</a:t>
            </a:r>
            <a:r>
              <a:rPr lang="en-GB" sz="2400" b="1" dirty="0">
                <a:effectLst/>
              </a:rPr>
              <a:t> who enter GP Speciality training for the first time on or after 2 August 2023</a:t>
            </a:r>
            <a:r>
              <a:rPr lang="en-US" altLang="en-US" sz="2400" dirty="0"/>
              <a:t>:</a:t>
            </a:r>
          </a:p>
          <a:p>
            <a:pPr marL="19050" indent="0">
              <a:buClr>
                <a:schemeClr val="accent1">
                  <a:lumMod val="75000"/>
                </a:schemeClr>
              </a:buClr>
              <a:buSzPct val="150000"/>
              <a:buNone/>
            </a:pPr>
            <a:r>
              <a:rPr lang="en-US" altLang="en-US" sz="2400" dirty="0"/>
              <a:t>All such trainees are allowed a </a:t>
            </a:r>
            <a:r>
              <a:rPr lang="en-US" altLang="en-US" sz="2400" b="1" dirty="0"/>
              <a:t>maximum</a:t>
            </a:r>
            <a:r>
              <a:rPr lang="en-US" altLang="en-US" sz="2400" dirty="0"/>
              <a:t> of </a:t>
            </a:r>
            <a:r>
              <a:rPr lang="en-US" altLang="en-US" sz="2400" b="1" dirty="0"/>
              <a:t>six</a:t>
            </a:r>
            <a:r>
              <a:rPr lang="en-US" altLang="en-US" sz="2400" dirty="0"/>
              <a:t> attempts </a:t>
            </a:r>
          </a:p>
          <a:p>
            <a:pPr marL="19050" indent="0">
              <a:buClr>
                <a:schemeClr val="accent1">
                  <a:lumMod val="75000"/>
                </a:schemeClr>
              </a:buClr>
              <a:buSzPct val="150000"/>
              <a:buNone/>
            </a:pPr>
            <a:endParaRPr lang="en-US" sz="800" b="1" dirty="0">
              <a:effectLst/>
            </a:endParaRPr>
          </a:p>
          <a:p>
            <a:pPr marL="19050" indent="0">
              <a:buClr>
                <a:schemeClr val="accent1">
                  <a:lumMod val="75000"/>
                </a:schemeClr>
              </a:buClr>
              <a:buSzPct val="150000"/>
              <a:buNone/>
            </a:pPr>
            <a:r>
              <a:rPr lang="en-US" sz="2400" b="1" dirty="0">
                <a:effectLst/>
              </a:rPr>
              <a:t>For GP Registrars</a:t>
            </a:r>
            <a:r>
              <a:rPr lang="en-GB" sz="2400" b="1" dirty="0">
                <a:effectLst/>
              </a:rPr>
              <a:t> already in training on 1 August 2023</a:t>
            </a:r>
            <a:r>
              <a:rPr lang="en-US" altLang="en-US" sz="2400" dirty="0"/>
              <a:t>:</a:t>
            </a:r>
          </a:p>
          <a:p>
            <a:pPr marL="19050" indent="0">
              <a:buNone/>
            </a:pPr>
            <a:r>
              <a:rPr lang="en-US" altLang="en-US" sz="2400" b="1" dirty="0"/>
              <a:t>Four</a:t>
            </a:r>
            <a:r>
              <a:rPr lang="en-US" altLang="en-US" sz="2400" dirty="0"/>
              <a:t> attempts are allowed in the AKT </a:t>
            </a:r>
            <a:r>
              <a:rPr lang="en-GB" altLang="en-US" sz="2400" dirty="0"/>
              <a:t>but trainees who have passed the CSA, SCA or RCA, have </a:t>
            </a:r>
            <a:r>
              <a:rPr lang="en-GB" sz="2400" b="1" dirty="0"/>
              <a:t>additional educational attainment</a:t>
            </a:r>
            <a:r>
              <a:rPr lang="en-GB" altLang="en-US" sz="2400" dirty="0"/>
              <a:t> and the support of their deanery can apply for an exceptional fifth attempt at the AKT. </a:t>
            </a:r>
          </a:p>
          <a:p>
            <a:pPr marL="19050" indent="0">
              <a:buNone/>
            </a:pPr>
            <a:endParaRPr lang="en-GB" sz="800" i="0" u="none" strike="noStrike" dirty="0">
              <a:solidFill>
                <a:srgbClr val="212529"/>
              </a:solidFill>
              <a:effectLst/>
            </a:endParaRPr>
          </a:p>
          <a:p>
            <a:pPr marL="19050" indent="0">
              <a:buNone/>
            </a:pPr>
            <a:r>
              <a:rPr lang="en-GB" sz="2400" b="1" i="0" u="none" strike="noStrike" dirty="0">
                <a:solidFill>
                  <a:srgbClr val="212529"/>
                </a:solidFill>
                <a:effectLst/>
              </a:rPr>
              <a:t>For all trainees: </a:t>
            </a:r>
            <a:r>
              <a:rPr lang="en-GB" sz="2400" i="0" u="none" strike="noStrike" dirty="0">
                <a:solidFill>
                  <a:srgbClr val="212529"/>
                </a:solidFill>
                <a:effectLst/>
              </a:rPr>
              <a:t>one of these attempts may be </a:t>
            </a:r>
            <a:r>
              <a:rPr lang="en-GB" sz="2400" b="0" i="0" u="none" strike="noStrike" dirty="0">
                <a:solidFill>
                  <a:srgbClr val="212529"/>
                </a:solidFill>
                <a:effectLst/>
              </a:rPr>
              <a:t>in the twelve-month period immediately following exit from training without receiving a CCT.</a:t>
            </a:r>
            <a:endParaRPr lang="en-GB" altLang="en-US" sz="2400" dirty="0"/>
          </a:p>
          <a:p>
            <a:pPr marL="19050" indent="0">
              <a:buNone/>
            </a:pPr>
            <a:endParaRPr lang="en-GB" altLang="en-US" sz="2400" dirty="0"/>
          </a:p>
          <a:p>
            <a:pPr marL="19050" indent="0">
              <a:buNone/>
            </a:pPr>
            <a:r>
              <a:rPr lang="en-GB" altLang="en-US" sz="2400" dirty="0"/>
              <a:t>			</a:t>
            </a:r>
          </a:p>
          <a:p>
            <a:pPr marL="19050" indent="0">
              <a:buNone/>
            </a:pPr>
            <a:br>
              <a:rPr lang="en-US" altLang="en-US" sz="2400" dirty="0"/>
            </a:br>
            <a:r>
              <a:rPr lang="en-US" altLang="en-US" sz="800" dirty="0"/>
              <a:t> </a:t>
            </a:r>
            <a:endParaRPr lang="en-US" altLang="en-US" sz="2400" dirty="0"/>
          </a:p>
          <a:p>
            <a:pPr marL="19050" indent="0">
              <a:buFontTx/>
              <a:buNone/>
            </a:pPr>
            <a:endParaRPr lang="en-US" altLang="en-US" sz="1200" dirty="0"/>
          </a:p>
        </p:txBody>
      </p:sp>
      <p:sp>
        <p:nvSpPr>
          <p:cNvPr id="2" name="TextBox 1">
            <a:extLst>
              <a:ext uri="{FF2B5EF4-FFF2-40B4-BE49-F238E27FC236}">
                <a16:creationId xmlns:a16="http://schemas.microsoft.com/office/drawing/2014/main" id="{B52E61F7-5E40-3159-84FB-B2660FE5AA9C}"/>
              </a:ext>
            </a:extLst>
          </p:cNvPr>
          <p:cNvSpPr txBox="1"/>
          <p:nvPr/>
        </p:nvSpPr>
        <p:spPr>
          <a:xfrm>
            <a:off x="249604" y="6381328"/>
            <a:ext cx="7058700" cy="307777"/>
          </a:xfrm>
          <a:prstGeom prst="rect">
            <a:avLst/>
          </a:prstGeom>
          <a:noFill/>
        </p:spPr>
        <p:txBody>
          <a:bodyPr wrap="square" rtlCol="0">
            <a:spAutoFit/>
          </a:bodyPr>
          <a:lstStyle/>
          <a:p>
            <a:pPr marL="19050" indent="0">
              <a:buNone/>
            </a:pPr>
            <a:r>
              <a:rPr lang="en-US" altLang="en-US" sz="1400" dirty="0">
                <a:solidFill>
                  <a:schemeClr val="bg1"/>
                </a:solidFill>
              </a:rPr>
              <a:t>For further information: </a:t>
            </a:r>
            <a:r>
              <a:rPr lang="en-US" altLang="en-US" sz="1400" dirty="0">
                <a:solidFill>
                  <a:schemeClr val="bg1"/>
                </a:solidFill>
                <a:hlinkClick r:id="rId3">
                  <a:extLst>
                    <a:ext uri="{A12FA001-AC4F-418D-AE19-62706E023703}">
                      <ahyp:hlinkClr xmlns:ahyp="http://schemas.microsoft.com/office/drawing/2018/hyperlinkcolor" val="tx"/>
                    </a:ext>
                  </a:extLst>
                </a:hlinkClick>
              </a:rPr>
              <a:t>https://www.rcgp.org.uk/training-exams/mrcgp-exam-overview.aspx</a:t>
            </a:r>
            <a:endParaRPr lang="en-US" altLang="en-US" sz="1400" dirty="0">
              <a:solidFill>
                <a:schemeClr val="bg1"/>
              </a:solidFill>
            </a:endParaRPr>
          </a:p>
        </p:txBody>
      </p:sp>
    </p:spTree>
    <p:extLst>
      <p:ext uri="{BB962C8B-B14F-4D97-AF65-F5344CB8AC3E}">
        <p14:creationId xmlns:p14="http://schemas.microsoft.com/office/powerpoint/2010/main" val="246849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5403850"/>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eaLnBrk="1" hangingPunct="1">
              <a:lnSpc>
                <a:spcPct val="90000"/>
              </a:lnSpc>
              <a:buFont typeface="Wingdings" panose="05000000000000000000" pitchFamily="2" charset="2"/>
              <a:buNone/>
            </a:pPr>
            <a:r>
              <a:rPr lang="en-US" altLang="en-US" sz="2400" dirty="0">
                <a:hlinkClick r:id="rId3">
                  <a:extLst>
                    <a:ext uri="{A12FA001-AC4F-418D-AE19-62706E023703}">
                      <ahyp:hlinkClr xmlns:ahyp="http://schemas.microsoft.com/office/drawing/2018/hyperlinkcolor" val="tx"/>
                    </a:ext>
                  </a:extLst>
                </a:hlinkClick>
              </a:rPr>
              <a:t>https://www.rcgp.org.uk/training-exams/mrcgp-exam-overview/mrcgp-applied-knowledge-test-akt.aspx</a:t>
            </a:r>
            <a:endParaRPr lang="en-US" altLang="en-US" sz="2400" dirty="0"/>
          </a:p>
          <a:p>
            <a:pPr lvl="1" eaLnBrk="1" hangingPunct="1">
              <a:lnSpc>
                <a:spcPct val="90000"/>
              </a:lnSpc>
              <a:buFont typeface="Wingdings" panose="05000000000000000000" pitchFamily="2" charset="2"/>
              <a:buNone/>
            </a:pPr>
            <a:endParaRPr lang="en-US" alt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a:t>At the test centre, before starting an AKT exam, </a:t>
            </a:r>
            <a:r>
              <a:rPr lang="en-US" altLang="en-US" sz="3000" b="1"/>
              <a:t>all</a:t>
            </a:r>
            <a:r>
              <a:rPr lang="en-US" altLang="en-US" sz="3000"/>
              <a:t> candidates have to complete a 10-minute Pearson VUE tutorial comprising example clinical questions. </a:t>
            </a:r>
          </a:p>
          <a:p>
            <a:pPr>
              <a:buFontTx/>
              <a:buChar char="•"/>
            </a:pPr>
            <a:r>
              <a:rPr lang="en-US" altLang="en-US" sz="3000"/>
              <a:t>These are not part of the exam and are </a:t>
            </a:r>
            <a:r>
              <a:rPr lang="en-US" altLang="en-US" sz="3000" b="1"/>
              <a:t>not</a:t>
            </a:r>
            <a:r>
              <a:rPr lang="en-US" altLang="en-US" sz="3000"/>
              <a:t> marked</a:t>
            </a:r>
          </a:p>
          <a:p>
            <a:pPr>
              <a:buFontTx/>
              <a:buChar char="•"/>
            </a:pPr>
            <a:r>
              <a:rPr lang="en-US" altLang="en-US" sz="3000"/>
              <a:t>The following slides show example screenshots from the pre-exam Tutorial, but this can be viewed in advance, in its entirety, from a link on the AKT exam webpages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3" name="Picture 2">
            <a:extLst>
              <a:ext uri="{FF2B5EF4-FFF2-40B4-BE49-F238E27FC236}">
                <a16:creationId xmlns:a16="http://schemas.microsoft.com/office/drawing/2014/main" id="{F33AE1AB-8A72-A230-64D7-29804AC451D6}"/>
              </a:ext>
            </a:extLst>
          </p:cNvPr>
          <p:cNvPicPr>
            <a:picLocks noChangeAspect="1"/>
          </p:cNvPicPr>
          <p:nvPr/>
        </p:nvPicPr>
        <p:blipFill>
          <a:blip r:embed="rId3"/>
          <a:stretch>
            <a:fillRect/>
          </a:stretch>
        </p:blipFill>
        <p:spPr>
          <a:xfrm>
            <a:off x="0" y="1412776"/>
            <a:ext cx="9144000" cy="267727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5" name="Picture 4">
            <a:extLst>
              <a:ext uri="{FF2B5EF4-FFF2-40B4-BE49-F238E27FC236}">
                <a16:creationId xmlns:a16="http://schemas.microsoft.com/office/drawing/2014/main" id="{B60F4034-5C5A-9CB6-02DC-130A5BC7C2D8}"/>
              </a:ext>
            </a:extLst>
          </p:cNvPr>
          <p:cNvPicPr>
            <a:picLocks noChangeAspect="1"/>
          </p:cNvPicPr>
          <p:nvPr/>
        </p:nvPicPr>
        <p:blipFill>
          <a:blip r:embed="rId3"/>
          <a:stretch>
            <a:fillRect/>
          </a:stretch>
        </p:blipFill>
        <p:spPr>
          <a:xfrm>
            <a:off x="0" y="1484784"/>
            <a:ext cx="9144000" cy="336457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8A74AAD8-0E9A-2DC0-8EDA-B4452A51EEFF}"/>
              </a:ext>
            </a:extLst>
          </p:cNvPr>
          <p:cNvPicPr>
            <a:picLocks noChangeAspect="1"/>
          </p:cNvPicPr>
          <p:nvPr/>
        </p:nvPicPr>
        <p:blipFill>
          <a:blip r:embed="rId3"/>
          <a:srcRect r="26375"/>
          <a:stretch>
            <a:fillRect/>
          </a:stretch>
        </p:blipFill>
        <p:spPr>
          <a:xfrm>
            <a:off x="101408" y="1412776"/>
            <a:ext cx="8941183" cy="367240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36BA0D93-F315-A5F2-4FE8-9D124954A4D0}"/>
              </a:ext>
            </a:extLst>
          </p:cNvPr>
          <p:cNvPicPr>
            <a:picLocks noChangeAspect="1"/>
          </p:cNvPicPr>
          <p:nvPr/>
        </p:nvPicPr>
        <p:blipFill>
          <a:blip r:embed="rId3"/>
          <a:srcRect r="8802"/>
          <a:stretch>
            <a:fillRect/>
          </a:stretch>
        </p:blipFill>
        <p:spPr>
          <a:xfrm>
            <a:off x="0" y="1481490"/>
            <a:ext cx="9102922" cy="425176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087E24FE-5BBF-591D-0604-0643DC8144C5}"/>
              </a:ext>
            </a:extLst>
          </p:cNvPr>
          <p:cNvPicPr>
            <a:picLocks noChangeAspect="1"/>
          </p:cNvPicPr>
          <p:nvPr/>
        </p:nvPicPr>
        <p:blipFill>
          <a:blip r:embed="rId3"/>
          <a:srcRect l="1" t="1" r="37087" b="-31824"/>
          <a:stretch>
            <a:fillRect/>
          </a:stretch>
        </p:blipFill>
        <p:spPr>
          <a:xfrm>
            <a:off x="611560" y="1340768"/>
            <a:ext cx="7722604" cy="70109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3203-6437-1153-5408-B869D797C161}"/>
              </a:ext>
            </a:extLst>
          </p:cNvPr>
          <p:cNvSpPr>
            <a:spLocks noGrp="1"/>
          </p:cNvSpPr>
          <p:nvPr>
            <p:ph type="title"/>
          </p:nvPr>
        </p:nvSpPr>
        <p:spPr/>
        <p:txBody>
          <a:bodyPr/>
          <a:lstStyle/>
          <a:p>
            <a:r>
              <a:rPr lang="en-US" dirty="0"/>
              <a:t>Rules: numbers of attempts 2</a:t>
            </a:r>
          </a:p>
        </p:txBody>
      </p:sp>
      <p:sp>
        <p:nvSpPr>
          <p:cNvPr id="3" name="Content Placeholder 2">
            <a:extLst>
              <a:ext uri="{FF2B5EF4-FFF2-40B4-BE49-F238E27FC236}">
                <a16:creationId xmlns:a16="http://schemas.microsoft.com/office/drawing/2014/main" id="{C795A0FF-18ED-08D8-C64A-1CF6674F1381}"/>
              </a:ext>
            </a:extLst>
          </p:cNvPr>
          <p:cNvSpPr>
            <a:spLocks noGrp="1"/>
          </p:cNvSpPr>
          <p:nvPr>
            <p:ph idx="1"/>
          </p:nvPr>
        </p:nvSpPr>
        <p:spPr>
          <a:xfrm>
            <a:off x="373063" y="1562101"/>
            <a:ext cx="8364537" cy="6444841"/>
          </a:xfrm>
        </p:spPr>
        <p:txBody>
          <a:bodyPr/>
          <a:lstStyle/>
          <a:p>
            <a:pPr marL="19050" indent="0">
              <a:buNone/>
            </a:pPr>
            <a:r>
              <a:rPr lang="en-GB" sz="2400" b="1" dirty="0">
                <a:solidFill>
                  <a:srgbClr val="212529"/>
                </a:solidFill>
              </a:rPr>
              <a:t>A new diagnosis of disability:</a:t>
            </a:r>
          </a:p>
          <a:p>
            <a:pPr marL="19050" indent="0">
              <a:buNone/>
            </a:pPr>
            <a:r>
              <a:rPr lang="en-GB" sz="2400" b="0" i="0" u="none" strike="noStrike" dirty="0">
                <a:solidFill>
                  <a:srgbClr val="212529"/>
                </a:solidFill>
                <a:effectLst/>
              </a:rPr>
              <a:t>Previous unsuccessful attempts may be voided if a candidate receives a diagnosis of a disability of which they were previously unaware, if this disability would have resulted in the award of reasonable adjustments. </a:t>
            </a:r>
          </a:p>
          <a:p>
            <a:pPr marL="19050" indent="0">
              <a:buNone/>
            </a:pPr>
            <a:endParaRPr lang="en-GB" sz="2400" b="0" i="0" u="none" strike="noStrike" dirty="0">
              <a:solidFill>
                <a:srgbClr val="212529"/>
              </a:solidFill>
              <a:effectLst/>
            </a:endParaRPr>
          </a:p>
          <a:p>
            <a:pPr marL="19050" indent="0">
              <a:buNone/>
            </a:pPr>
            <a:r>
              <a:rPr lang="en-GB" altLang="en-US" sz="2400" b="1" dirty="0"/>
              <a:t>COVID-19:</a:t>
            </a:r>
            <a:r>
              <a:rPr lang="en-GB" altLang="en-US" sz="2400" dirty="0"/>
              <a:t> </a:t>
            </a:r>
          </a:p>
          <a:p>
            <a:pPr marL="19050" indent="0">
              <a:buNone/>
            </a:pPr>
            <a:r>
              <a:rPr lang="en-GB" altLang="en-US" sz="2400" dirty="0"/>
              <a:t>A single unsuccessful attempt at either the July or August 2020 AKT did </a:t>
            </a:r>
            <a:r>
              <a:rPr lang="en-GB" altLang="en-US" sz="2400" b="1" dirty="0"/>
              <a:t>not</a:t>
            </a:r>
            <a:r>
              <a:rPr lang="en-GB" altLang="en-US" sz="2400" dirty="0"/>
              <a:t> count towards the total number of permitted attempts.</a:t>
            </a:r>
          </a:p>
          <a:p>
            <a:pPr marL="19050" indent="0">
              <a:buNone/>
            </a:pPr>
            <a:endParaRPr lang="en-GB" dirty="0">
              <a:solidFill>
                <a:srgbClr val="212529"/>
              </a:solidFill>
              <a:latin typeface="Gilroy"/>
            </a:endParaRPr>
          </a:p>
          <a:p>
            <a:pPr marL="19050" indent="0">
              <a:buNone/>
            </a:pPr>
            <a:endParaRPr lang="en-GB" dirty="0">
              <a:solidFill>
                <a:srgbClr val="212529"/>
              </a:solidFill>
              <a:latin typeface="Gilroy"/>
            </a:endParaRPr>
          </a:p>
          <a:p>
            <a:pPr marL="19050" indent="0">
              <a:buNone/>
            </a:pPr>
            <a:endParaRPr lang="en-GB" dirty="0">
              <a:solidFill>
                <a:srgbClr val="212529"/>
              </a:solidFill>
              <a:latin typeface="Gilroy"/>
            </a:endParaRPr>
          </a:p>
          <a:p>
            <a:pPr marL="19050" indent="0">
              <a:buNone/>
            </a:pPr>
            <a:endParaRPr lang="en-US" dirty="0"/>
          </a:p>
        </p:txBody>
      </p:sp>
    </p:spTree>
    <p:extLst>
      <p:ext uri="{BB962C8B-B14F-4D97-AF65-F5344CB8AC3E}">
        <p14:creationId xmlns:p14="http://schemas.microsoft.com/office/powerpoint/2010/main" val="2227325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8C30DC96-AD86-9071-4758-6D86088E20CE}"/>
              </a:ext>
            </a:extLst>
          </p:cNvPr>
          <p:cNvPicPr>
            <a:picLocks noChangeAspect="1"/>
          </p:cNvPicPr>
          <p:nvPr/>
        </p:nvPicPr>
        <p:blipFill>
          <a:blip r:embed="rId3"/>
          <a:srcRect r="13775"/>
          <a:stretch>
            <a:fillRect/>
          </a:stretch>
        </p:blipFill>
        <p:spPr>
          <a:xfrm>
            <a:off x="54970" y="1700808"/>
            <a:ext cx="9034060" cy="288032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771ECE30-6059-09C6-4929-A8736F3C3588}"/>
              </a:ext>
            </a:extLst>
          </p:cNvPr>
          <p:cNvPicPr>
            <a:picLocks noChangeAspect="1"/>
          </p:cNvPicPr>
          <p:nvPr/>
        </p:nvPicPr>
        <p:blipFill>
          <a:blip r:embed="rId3"/>
          <a:srcRect r="42913"/>
          <a:stretch>
            <a:fillRect/>
          </a:stretch>
        </p:blipFill>
        <p:spPr>
          <a:xfrm>
            <a:off x="68325" y="1511834"/>
            <a:ext cx="8964488" cy="4683092"/>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11648470-681C-680E-FF72-59B348B7F701}"/>
              </a:ext>
            </a:extLst>
          </p:cNvPr>
          <p:cNvPicPr>
            <a:picLocks noChangeAspect="1"/>
          </p:cNvPicPr>
          <p:nvPr/>
        </p:nvPicPr>
        <p:blipFill>
          <a:blip r:embed="rId3"/>
          <a:srcRect r="73625"/>
          <a:stretch>
            <a:fillRect/>
          </a:stretch>
        </p:blipFill>
        <p:spPr>
          <a:xfrm>
            <a:off x="1796517" y="1483875"/>
            <a:ext cx="5508104" cy="5046494"/>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dirty="0"/>
              <a:t>Time management </a:t>
            </a:r>
            <a:r>
              <a:rPr lang="en-GB" altLang="en-US" dirty="0"/>
              <a:t>– this is everything</a:t>
            </a:r>
          </a:p>
          <a:p>
            <a:pPr eaLnBrk="1" hangingPunct="1">
              <a:lnSpc>
                <a:spcPct val="90000"/>
              </a:lnSpc>
            </a:pPr>
            <a:r>
              <a:rPr lang="en-GB" altLang="en-US" dirty="0"/>
              <a:t>Keep watching the countdown clock on the computer</a:t>
            </a:r>
          </a:p>
          <a:p>
            <a:pPr eaLnBrk="1" hangingPunct="1">
              <a:lnSpc>
                <a:spcPct val="90000"/>
              </a:lnSpc>
            </a:pPr>
            <a:r>
              <a:rPr lang="en-GB" altLang="en-US" dirty="0"/>
              <a:t>160 questions in 2 hours 40 minutes = an average of 1 minute per question</a:t>
            </a:r>
          </a:p>
          <a:p>
            <a:pPr eaLnBrk="1" hangingPunct="1">
              <a:lnSpc>
                <a:spcPct val="90000"/>
              </a:lnSpc>
            </a:pPr>
            <a:r>
              <a:rPr lang="en-GB" altLang="en-US" dirty="0"/>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3711785"/>
          </a:xfrm>
        </p:spPr>
        <p:txBody>
          <a:bodyPr/>
          <a:lstStyle/>
          <a:p>
            <a:pPr eaLnBrk="1" hangingPunct="1"/>
            <a:r>
              <a:rPr lang="en-GB" altLang="en-US" sz="2800" dirty="0"/>
              <a:t>Remember that most people can pass this exam…..</a:t>
            </a:r>
          </a:p>
          <a:p>
            <a:pPr eaLnBrk="1" hangingPunct="1"/>
            <a:r>
              <a:rPr lang="en-GB" altLang="en-US" sz="2800" dirty="0"/>
              <a:t>But you do need to be organised, plan ahead and prepare well for it</a:t>
            </a:r>
          </a:p>
          <a:p>
            <a:pPr eaLnBrk="1" hangingPunct="1"/>
            <a:r>
              <a:rPr lang="en-GB" altLang="en-US" sz="2800" dirty="0"/>
              <a:t>Do make effective use of the RCGP Curriculum Knowledge and Skills guides and don’t overlook the </a:t>
            </a:r>
            <a:r>
              <a:rPr lang="en-GB" altLang="en-US" sz="2800" b="1" u="sng" dirty="0">
                <a:hlinkClick r:id="rId3">
                  <a:extLst>
                    <a:ext uri="{A12FA001-AC4F-418D-AE19-62706E023703}">
                      <ahyp:hlinkClr xmlns:ahyp="http://schemas.microsoft.com/office/drawing/2018/hyperlinkcolor" val="tx"/>
                    </a:ext>
                  </a:extLst>
                </a:hlinkClick>
              </a:rPr>
              <a:t>super condensed guides</a:t>
            </a:r>
            <a:endParaRPr lang="en-GB" altLang="en-US" sz="28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July 2025</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55 pass mark = 138/200 (69%)</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69.1%</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85.1%</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July 2025</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145.3 (72.6%)</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3203208531"/>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72.8</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69.9</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74.3</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8" ma:contentTypeDescription="Create a new document." ma:contentTypeScope="" ma:versionID="e64a3aa37d1fad9c448fe03d4d7cbb5d">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8afed677a93de1f395ce5fc04e390a5a"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2.xml><?xml version="1.0" encoding="utf-8"?>
<ds:datastoreItem xmlns:ds="http://schemas.openxmlformats.org/officeDocument/2006/customXml" ds:itemID="{966E91EB-514C-48F5-9FC5-3529280F959C}">
  <ds:schemaRefs>
    <ds:schemaRef ds:uri="http://purl.org/dc/terms/"/>
    <ds:schemaRef ds:uri="http://schemas.microsoft.com/office/2006/documentManagement/types"/>
    <ds:schemaRef ds:uri="http://schemas.microsoft.com/office/infopath/2007/PartnerControls"/>
    <ds:schemaRef ds:uri="3d8b9d85-7192-425b-ac2c-2b556fe5fe9f"/>
    <ds:schemaRef ds:uri="http://purl.org/dc/elements/1.1/"/>
    <ds:schemaRef ds:uri="http://schemas.microsoft.com/office/2006/metadata/properties"/>
    <ds:schemaRef ds:uri="http://purl.org/dc/dcmitype/"/>
    <ds:schemaRef ds:uri="http://schemas.openxmlformats.org/package/2006/metadata/core-properties"/>
    <ds:schemaRef ds:uri="a20c1dae-a585-4ea0-8004-924b43e983b9"/>
    <ds:schemaRef ds:uri="http://www.w3.org/XML/1998/namespace"/>
  </ds:schemaRefs>
</ds:datastoreItem>
</file>

<file path=customXml/itemProps3.xml><?xml version="1.0" encoding="utf-8"?>
<ds:datastoreItem xmlns:ds="http://schemas.openxmlformats.org/officeDocument/2006/customXml" ds:itemID="{084F2D42-D9A5-4B5C-A6B8-CC85CBBC8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b9d85-7192-425b-ac2c-2b556fe5fe9f"/>
    <ds:schemaRef ds:uri="a20c1dae-a585-4ea0-8004-924b43e98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7883</TotalTime>
  <Words>4516</Words>
  <Application>Microsoft Office PowerPoint</Application>
  <PresentationFormat>On-screen Show (4:3)</PresentationFormat>
  <Paragraphs>646</Paragraphs>
  <Slides>77</Slides>
  <Notes>73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MS PGothic</vt:lpstr>
      <vt:lpstr>Arial</vt:lpstr>
      <vt:lpstr>Calibri</vt:lpstr>
      <vt:lpstr>Gilroy</vt:lpstr>
      <vt:lpstr>Helvetica</vt:lpstr>
      <vt:lpstr>Tahoma</vt:lpstr>
      <vt:lpstr>Times New Roman</vt:lpstr>
      <vt:lpstr>Wingdings</vt:lpstr>
      <vt:lpstr>ヒラギノ角ゴ Pro W3</vt:lpstr>
      <vt:lpstr>AKT trainer presentation Feb 2010</vt:lpstr>
      <vt:lpstr>MRCGP Applied Knowledge Test</vt:lpstr>
      <vt:lpstr>Objectives</vt:lpstr>
      <vt:lpstr>AKT Background</vt:lpstr>
      <vt:lpstr>Format</vt:lpstr>
      <vt:lpstr>Rules </vt:lpstr>
      <vt:lpstr>Rules: numbers of attempts 1 </vt:lpstr>
      <vt:lpstr>Rules: numbers of attempts 2</vt:lpstr>
      <vt:lpstr>Vital Statistics – July 2025</vt:lpstr>
      <vt:lpstr>Vital Statistics –  July 2025</vt:lpstr>
      <vt:lpstr>Topics causing most difficulty for candidates in AKT 56</vt:lpstr>
      <vt:lpstr>Topics causing most difficulty for candidates in AKT 55</vt:lpstr>
      <vt:lpstr>Topics causing most difficulty for candidates in AKT 54</vt:lpstr>
      <vt:lpstr>Topics causing most difficulty for candidates in AKT 53</vt:lpstr>
      <vt:lpstr>Summary of ‘professional topics’ causing  most difficulty in recent AKT exams</vt:lpstr>
      <vt:lpstr>Summary of clinical topics causing most difficulty in recent AKT exams</vt:lpstr>
      <vt:lpstr>Question writing (1)</vt:lpstr>
      <vt:lpstr>Question writing (2)</vt:lpstr>
      <vt:lpstr>Important Reference Material (1)</vt:lpstr>
      <vt:lpstr>Important Reference Material (2)</vt:lpstr>
      <vt:lpstr>GP Curriculum  </vt:lpstr>
      <vt:lpstr>GP Curriculum </vt:lpstr>
      <vt:lpstr>Different clinical experiences</vt:lpstr>
      <vt:lpstr>Different clinical experiences</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 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 (RA)</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87</cp:revision>
  <cp:lastPrinted>2018-03-09T16:19:48Z</cp:lastPrinted>
  <dcterms:created xsi:type="dcterms:W3CDTF">2021-06-07T21:56:46Z</dcterms:created>
  <dcterms:modified xsi:type="dcterms:W3CDTF">2025-09-02T12:16:49Z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