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495" r:id="rId3"/>
    <p:sldId id="588" r:id="rId4"/>
    <p:sldId id="603" r:id="rId5"/>
    <p:sldId id="593" r:id="rId6"/>
    <p:sldId id="595" r:id="rId7"/>
    <p:sldId id="597" r:id="rId8"/>
    <p:sldId id="598" r:id="rId9"/>
    <p:sldId id="599" r:id="rId10"/>
    <p:sldId id="600" r:id="rId11"/>
    <p:sldId id="591" r:id="rId12"/>
    <p:sldId id="602" r:id="rId13"/>
    <p:sldId id="500" r:id="rId14"/>
    <p:sldId id="509" r:id="rId15"/>
    <p:sldId id="506" r:id="rId16"/>
    <p:sldId id="511" r:id="rId17"/>
    <p:sldId id="6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Brooks" initials="JB" lastIdx="1" clrIdx="0">
    <p:extLst>
      <p:ext uri="{19B8F6BF-5375-455C-9EA6-DF929625EA0E}">
        <p15:presenceInfo xmlns:p15="http://schemas.microsoft.com/office/powerpoint/2012/main" userId="S-1-5-21-597545548-1168997572-679101248-1348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D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0" autoAdjust="0"/>
    <p:restoredTop sz="71459" autoAdjust="0"/>
  </p:normalViewPr>
  <p:slideViewPr>
    <p:cSldViewPr snapToGrid="0">
      <p:cViewPr varScale="1">
        <p:scale>
          <a:sx n="30" d="100"/>
          <a:sy n="30" d="100"/>
        </p:scale>
        <p:origin x="11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1:55:45.66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1,'5444'0,"-5203"59,-215-56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1:56:09.16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1,'3419'0,"-3269"23,-124-19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1:56:43.19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1,'3479'0,"-3453"0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1:59:50.70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69,'2'-4,"1"1,-1 0,1 0,0 0,0 1,1-1,-1 1,0-1,1 1,-1 0,1 1,0-1,0 0,0 1,0 0,-1 0,2 0,1 0,-5 1,35-7,1 2,0 1,0 2,0 1,37 5,14-2,2065-2,-2074-10,-56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2:00:14.30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30,'9'-4,"-1"0,1 0,-1 0,1 1,0 0,0 1,1 0,-1 1,0 0,1 0,-1 1,0 0,1 0,4 2,8-2,216 2,35 50,431-52,3529 0,-4210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2:01:13.45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27,'3'-2,"-1"0,0-1,1 1,-1 0,1 0,0 0,0 1,-1-1,1 1,0-1,0 1,1 0,-1 0,0 0,0 1,0-1,1 1,-1 0,0 0,1 0,-1 0,0 0,1 1,0-1,530-1,3143 1,-3654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2:01:16.71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1,'1562'0,"-1540"0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2:01:37.24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1,'1456'0,"-1432"0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4T11:59:46.77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1,'1642'0,"-1620"0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DBFA4-D8AE-4DEC-A1FD-8DC76BA885F5}" type="datetimeFigureOut">
              <a:rPr lang="en-GB" smtClean="0"/>
              <a:t>07/11/2019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8262E-B477-4FAB-B064-AEC4240EC70E}" type="slidenum">
              <a:rPr lang="en-GB" smtClean="0"/>
              <a:t>‹#›</a:t>
            </a:fld>
            <a:endParaRPr lang="en-GB"/>
          </a:p>
        </p:txBody>
      </p:sp>
    </p:spTree>
    <p:extLst>
      <p:ext uri="{BB962C8B-B14F-4D97-AF65-F5344CB8AC3E}">
        <p14:creationId xmlns:p14="http://schemas.microsoft.com/office/powerpoint/2010/main" val="345924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is Max. Max died from bowel cancer a number of years ago. In his working life he was part of an international community of people who used person centred approaches in his day to day work. As he neared the end of his life he was determined to show how important it is to take a personalised approach with people at the end of their lives. This film and others he made, are his legacy.</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3</a:t>
            </a:fld>
            <a:endParaRPr lang="en-GB"/>
          </a:p>
        </p:txBody>
      </p:sp>
    </p:spTree>
    <p:extLst>
      <p:ext uri="{BB962C8B-B14F-4D97-AF65-F5344CB8AC3E}">
        <p14:creationId xmlns:p14="http://schemas.microsoft.com/office/powerpoint/2010/main" val="14696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12</a:t>
            </a:fld>
            <a:endParaRPr lang="en-GB"/>
          </a:p>
        </p:txBody>
      </p:sp>
    </p:spTree>
    <p:extLst>
      <p:ext uri="{BB962C8B-B14F-4D97-AF65-F5344CB8AC3E}">
        <p14:creationId xmlns:p14="http://schemas.microsoft.com/office/powerpoint/2010/main" val="217345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 do existing care plans/ planning tools meet all 5 key criteria?  </a:t>
            </a:r>
            <a:r>
              <a:rPr lang="en-GB" dirty="0"/>
              <a:t>Slides 13-15 are aids.</a:t>
            </a:r>
          </a:p>
        </p:txBody>
      </p:sp>
      <p:sp>
        <p:nvSpPr>
          <p:cNvPr id="4" name="Slide Number Placeholder 3"/>
          <p:cNvSpPr>
            <a:spLocks noGrp="1"/>
          </p:cNvSpPr>
          <p:nvPr>
            <p:ph type="sldNum" sz="quarter" idx="5"/>
          </p:nvPr>
        </p:nvSpPr>
        <p:spPr/>
        <p:txBody>
          <a:bodyPr/>
          <a:lstStyle/>
          <a:p>
            <a:fld id="{0798262E-B477-4FAB-B064-AEC4240EC70E}" type="slidenum">
              <a:rPr lang="en-GB" smtClean="0"/>
              <a:t>13</a:t>
            </a:fld>
            <a:endParaRPr lang="en-GB"/>
          </a:p>
        </p:txBody>
      </p:sp>
    </p:spTree>
    <p:extLst>
      <p:ext uri="{BB962C8B-B14F-4D97-AF65-F5344CB8AC3E}">
        <p14:creationId xmlns:p14="http://schemas.microsoft.com/office/powerpoint/2010/main" val="63715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14</a:t>
            </a:fld>
            <a:endParaRPr lang="en-GB"/>
          </a:p>
        </p:txBody>
      </p:sp>
    </p:spTree>
    <p:extLst>
      <p:ext uri="{BB962C8B-B14F-4D97-AF65-F5344CB8AC3E}">
        <p14:creationId xmlns:p14="http://schemas.microsoft.com/office/powerpoint/2010/main" val="411115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15</a:t>
            </a:fld>
            <a:endParaRPr lang="en-GB"/>
          </a:p>
        </p:txBody>
      </p:sp>
    </p:spTree>
    <p:extLst>
      <p:ext uri="{BB962C8B-B14F-4D97-AF65-F5344CB8AC3E}">
        <p14:creationId xmlns:p14="http://schemas.microsoft.com/office/powerpoint/2010/main" val="216811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Sharable - </a:t>
            </a:r>
            <a:r>
              <a:rPr lang="en-GB" sz="1200" kern="1200" dirty="0">
                <a:solidFill>
                  <a:schemeClr val="tx1"/>
                </a:solidFill>
                <a:effectLst/>
                <a:latin typeface="+mn-lt"/>
                <a:ea typeface="+mn-ea"/>
                <a:cs typeface="+mn-cs"/>
              </a:rPr>
              <a:t>In practice GPs should be consenting the patient and talking to them about </a:t>
            </a:r>
            <a:r>
              <a:rPr lang="en-GB" sz="1200" kern="1200" dirty="0" err="1">
                <a:solidFill>
                  <a:schemeClr val="tx1"/>
                </a:solidFill>
                <a:effectLst/>
                <a:latin typeface="+mn-lt"/>
                <a:ea typeface="+mn-ea"/>
                <a:cs typeface="+mn-cs"/>
              </a:rPr>
              <a:t>EPaCCS</a:t>
            </a:r>
            <a:r>
              <a:rPr lang="en-GB" sz="1200" kern="1200" dirty="0">
                <a:solidFill>
                  <a:schemeClr val="tx1"/>
                </a:solidFill>
                <a:effectLst/>
                <a:latin typeface="+mn-lt"/>
                <a:ea typeface="+mn-ea"/>
                <a:cs typeface="+mn-cs"/>
              </a:rPr>
              <a:t> i.e. that information will be recorded in an electronic system and shared with other health care professionals.</a:t>
            </a:r>
            <a:endParaRPr lang="en-GB" b="1" dirty="0"/>
          </a:p>
          <a:p>
            <a:endParaRPr lang="en-GB" b="1" dirty="0"/>
          </a:p>
          <a:p>
            <a:r>
              <a:rPr lang="en-GB" b="1" dirty="0"/>
              <a:t>Review</a:t>
            </a:r>
            <a:r>
              <a:rPr lang="en-GB" dirty="0"/>
              <a:t> – </a:t>
            </a:r>
            <a:r>
              <a:rPr lang="en-GB" sz="1200" kern="1200" dirty="0">
                <a:solidFill>
                  <a:schemeClr val="tx1"/>
                </a:solidFill>
                <a:effectLst/>
                <a:latin typeface="+mn-lt"/>
                <a:ea typeface="+mn-ea"/>
                <a:cs typeface="+mn-cs"/>
              </a:rPr>
              <a:t>A number of trusts offer </a:t>
            </a:r>
            <a:r>
              <a:rPr lang="en-GB" sz="1200" b="1" kern="1200" dirty="0">
                <a:solidFill>
                  <a:schemeClr val="tx1"/>
                </a:solidFill>
                <a:effectLst/>
                <a:latin typeface="+mn-lt"/>
                <a:ea typeface="+mn-ea"/>
                <a:cs typeface="+mn-cs"/>
              </a:rPr>
              <a:t>printed copies </a:t>
            </a:r>
            <a:r>
              <a:rPr lang="en-GB" sz="1200" kern="1200" dirty="0">
                <a:solidFill>
                  <a:schemeClr val="tx1"/>
                </a:solidFill>
                <a:effectLst/>
                <a:latin typeface="+mn-lt"/>
                <a:ea typeface="+mn-ea"/>
                <a:cs typeface="+mn-cs"/>
              </a:rPr>
              <a:t>of the information contained within </a:t>
            </a:r>
            <a:r>
              <a:rPr lang="en-GB" sz="1200" kern="1200" dirty="0" err="1">
                <a:solidFill>
                  <a:schemeClr val="tx1"/>
                </a:solidFill>
                <a:effectLst/>
                <a:latin typeface="+mn-lt"/>
                <a:ea typeface="+mn-ea"/>
                <a:cs typeface="+mn-cs"/>
              </a:rPr>
              <a:t>EPaCCS</a:t>
            </a:r>
            <a:r>
              <a:rPr lang="en-GB" sz="1200" kern="1200" dirty="0">
                <a:solidFill>
                  <a:schemeClr val="tx1"/>
                </a:solidFill>
                <a:effectLst/>
                <a:latin typeface="+mn-lt"/>
                <a:ea typeface="+mn-ea"/>
                <a:cs typeface="+mn-cs"/>
              </a:rPr>
              <a:t> – detailed within locally produced consent to share leaflets.  In practice very few patients request this and clinicians don’t proactively offer it as in practical terms working in the community we don’t have a printer with us to do it there and then and my worry is that as it gets frequently updated that the information in the paper copy could be out of date.</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16</a:t>
            </a:fld>
            <a:endParaRPr lang="en-GB"/>
          </a:p>
        </p:txBody>
      </p:sp>
    </p:spTree>
    <p:extLst>
      <p:ext uri="{BB962C8B-B14F-4D97-AF65-F5344CB8AC3E}">
        <p14:creationId xmlns:p14="http://schemas.microsoft.com/office/powerpoint/2010/main" val="38806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4</a:t>
            </a:fld>
            <a:endParaRPr lang="en-GB"/>
          </a:p>
        </p:txBody>
      </p:sp>
    </p:spTree>
    <p:extLst>
      <p:ext uri="{BB962C8B-B14F-4D97-AF65-F5344CB8AC3E}">
        <p14:creationId xmlns:p14="http://schemas.microsoft.com/office/powerpoint/2010/main" val="328238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NHSE&amp;I’s definition of what is meant by personalised care and support planning. The two words highlighted relate to what are the fundamentals of the approach as shown in the next slide. </a:t>
            </a:r>
          </a:p>
        </p:txBody>
      </p:sp>
      <p:sp>
        <p:nvSpPr>
          <p:cNvPr id="4" name="Slide Number Placeholder 3"/>
          <p:cNvSpPr>
            <a:spLocks noGrp="1"/>
          </p:cNvSpPr>
          <p:nvPr>
            <p:ph type="sldNum" sz="quarter" idx="5"/>
          </p:nvPr>
        </p:nvSpPr>
        <p:spPr/>
        <p:txBody>
          <a:bodyPr/>
          <a:lstStyle/>
          <a:p>
            <a:fld id="{0798262E-B477-4FAB-B064-AEC4240EC70E}" type="slidenum">
              <a:rPr lang="en-GB" smtClean="0"/>
              <a:t>5</a:t>
            </a:fld>
            <a:endParaRPr lang="en-GB"/>
          </a:p>
        </p:txBody>
      </p:sp>
    </p:spTree>
    <p:extLst>
      <p:ext uri="{BB962C8B-B14F-4D97-AF65-F5344CB8AC3E}">
        <p14:creationId xmlns:p14="http://schemas.microsoft.com/office/powerpoint/2010/main" val="351111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 we have a definition of PCSP, to simplify it these are the two key messages the training needs to get across to people. Firstly, its about having a different conversation with people that starts with what matters to them, as well as what good support looks like at the end of their lives and shared decision making about treatment. Secondly, its about the approach that you take that recognises people as equal participants in planning and also recognises the expertise they bring about their life is equally as important.</a:t>
            </a:r>
          </a:p>
        </p:txBody>
      </p:sp>
      <p:sp>
        <p:nvSpPr>
          <p:cNvPr id="4" name="Slide Number Placeholder 3"/>
          <p:cNvSpPr>
            <a:spLocks noGrp="1"/>
          </p:cNvSpPr>
          <p:nvPr>
            <p:ph type="sldNum" sz="quarter" idx="5"/>
          </p:nvPr>
        </p:nvSpPr>
        <p:spPr/>
        <p:txBody>
          <a:bodyPr/>
          <a:lstStyle/>
          <a:p>
            <a:fld id="{0798262E-B477-4FAB-B064-AEC4240EC70E}" type="slidenum">
              <a:rPr lang="en-GB" smtClean="0"/>
              <a:t>6</a:t>
            </a:fld>
            <a:endParaRPr lang="en-GB"/>
          </a:p>
        </p:txBody>
      </p:sp>
    </p:spTree>
    <p:extLst>
      <p:ext uri="{BB962C8B-B14F-4D97-AF65-F5344CB8AC3E}">
        <p14:creationId xmlns:p14="http://schemas.microsoft.com/office/powerpoint/2010/main" val="138891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key features were developed by the National strategic co production group, who are part of the Personalised Care Group at NHSE&amp;I and are used by them as a checklist for whether the plan is personalised. They are divided into 3 sections: perspective, process &amp; plan. </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7</a:t>
            </a:fld>
            <a:endParaRPr lang="en-GB"/>
          </a:p>
        </p:txBody>
      </p:sp>
    </p:spTree>
    <p:extLst>
      <p:ext uri="{BB962C8B-B14F-4D97-AF65-F5344CB8AC3E}">
        <p14:creationId xmlns:p14="http://schemas.microsoft.com/office/powerpoint/2010/main" val="30031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8</a:t>
            </a:fld>
            <a:endParaRPr lang="en-GB"/>
          </a:p>
        </p:txBody>
      </p:sp>
    </p:spTree>
    <p:extLst>
      <p:ext uri="{BB962C8B-B14F-4D97-AF65-F5344CB8AC3E}">
        <p14:creationId xmlns:p14="http://schemas.microsoft.com/office/powerpoint/2010/main" val="419959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9</a:t>
            </a:fld>
            <a:endParaRPr lang="en-GB"/>
          </a:p>
        </p:txBody>
      </p:sp>
    </p:spTree>
    <p:extLst>
      <p:ext uri="{BB962C8B-B14F-4D97-AF65-F5344CB8AC3E}">
        <p14:creationId xmlns:p14="http://schemas.microsoft.com/office/powerpoint/2010/main" val="150027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has been announced that personalised care and support plans will be one of 30 metrics collected as part of the implementation of the long term plan. The criteria on the next slide have been developed to help people with the count whilst ensuring the quality of the plans counted remains.</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10</a:t>
            </a:fld>
            <a:endParaRPr lang="en-GB"/>
          </a:p>
        </p:txBody>
      </p:sp>
    </p:spTree>
    <p:extLst>
      <p:ext uri="{BB962C8B-B14F-4D97-AF65-F5344CB8AC3E}">
        <p14:creationId xmlns:p14="http://schemas.microsoft.com/office/powerpoint/2010/main" val="319827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five criteria are a summary of the key features for PCSP </a:t>
            </a:r>
            <a:r>
              <a:rPr lang="en-GB"/>
              <a:t>and were </a:t>
            </a:r>
            <a:r>
              <a:rPr lang="en-GB" dirty="0"/>
              <a:t>developed to make it easier for people to see if the plans they are developing and therefore counting are of the right standard. Further technical guidance will be developed to support this. </a:t>
            </a:r>
          </a:p>
        </p:txBody>
      </p:sp>
      <p:sp>
        <p:nvSpPr>
          <p:cNvPr id="4" name="Slide Number Placeholder 3"/>
          <p:cNvSpPr>
            <a:spLocks noGrp="1"/>
          </p:cNvSpPr>
          <p:nvPr>
            <p:ph type="sldNum" sz="quarter" idx="5"/>
          </p:nvPr>
        </p:nvSpPr>
        <p:spPr/>
        <p:txBody>
          <a:bodyPr/>
          <a:lstStyle/>
          <a:p>
            <a:fld id="{0798262E-B477-4FAB-B064-AEC4240EC70E}" type="slidenum">
              <a:rPr lang="en-GB" smtClean="0"/>
              <a:t>11</a:t>
            </a:fld>
            <a:endParaRPr lang="en-GB"/>
          </a:p>
        </p:txBody>
      </p:sp>
    </p:spTree>
    <p:extLst>
      <p:ext uri="{BB962C8B-B14F-4D97-AF65-F5344CB8AC3E}">
        <p14:creationId xmlns:p14="http://schemas.microsoft.com/office/powerpoint/2010/main" val="704128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4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425203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12184256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ngtermplan.nhs.uk/wp-content/uploads/2019/08/nhs-long-term-plan-version-1.2.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nhs.uk/Planners/end-of-life-care/Documents/Planning-for-your-future-care.pdf" TargetMode="External"/></Relationships>
</file>

<file path=ppt/slides/_rels/slide14.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50.png"/><Relationship Id="rId3" Type="http://schemas.openxmlformats.org/officeDocument/2006/relationships/image" Target="../media/image15.png"/><Relationship Id="rId7" Type="http://schemas.openxmlformats.org/officeDocument/2006/relationships/hyperlink" Target="https://www.resus.org.uk/respect/" TargetMode="External"/><Relationship Id="rId12" Type="http://schemas.openxmlformats.org/officeDocument/2006/relationships/customXml" Target="../ink/ink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40.png"/><Relationship Id="rId5" Type="http://schemas.openxmlformats.org/officeDocument/2006/relationships/image" Target="../media/image17.png"/><Relationship Id="rId10" Type="http://schemas.openxmlformats.org/officeDocument/2006/relationships/customXml" Target="../ink/ink2.xml"/><Relationship Id="rId4" Type="http://schemas.openxmlformats.org/officeDocument/2006/relationships/image" Target="../media/image16.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7.xml"/><Relationship Id="rId1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customXml" Target="../ink/ink4.xml"/><Relationship Id="rId12" Type="http://schemas.openxmlformats.org/officeDocument/2006/relationships/image" Target="../media/image210.png"/><Relationship Id="rId17" Type="http://schemas.openxmlformats.org/officeDocument/2006/relationships/customXml" Target="../ink/ink9.xml"/><Relationship Id="rId2" Type="http://schemas.openxmlformats.org/officeDocument/2006/relationships/notesSlide" Target="../notesSlides/notesSlide13.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endoflifecareambitions.org.uk/wp-content/uploads/2016/09/neolcp_acp_toolkit_-It-all-adse-up-1.pdf" TargetMode="External"/><Relationship Id="rId11" Type="http://schemas.openxmlformats.org/officeDocument/2006/relationships/customXml" Target="../ink/ink6.xml"/><Relationship Id="rId5" Type="http://schemas.openxmlformats.org/officeDocument/2006/relationships/image" Target="../media/image21.png"/><Relationship Id="rId15" Type="http://schemas.openxmlformats.org/officeDocument/2006/relationships/customXml" Target="../ink/ink8.xml"/><Relationship Id="rId10" Type="http://schemas.openxmlformats.org/officeDocument/2006/relationships/image" Target="../media/image200.png"/><Relationship Id="rId4" Type="http://schemas.openxmlformats.org/officeDocument/2006/relationships/image" Target="../media/image20.png"/><Relationship Id="rId9" Type="http://schemas.openxmlformats.org/officeDocument/2006/relationships/customXml" Target="../ink/ink5.xml"/><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spcare.bmj.com/content/8/4/44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videos/search?q=epaccs+video&amp;view=detail&amp;mid=175F7D509C15E42A8C3C175F7D509C15E42A8C3C&amp;FORM=VI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wp-content/uploads/2017/04/ppp-involving-people-health-care-guidanc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0264-A833-43C4-B3FF-AEBB1BA3465D}"/>
              </a:ext>
            </a:extLst>
          </p:cNvPr>
          <p:cNvSpPr>
            <a:spLocks noGrp="1"/>
          </p:cNvSpPr>
          <p:nvPr>
            <p:ph type="title"/>
          </p:nvPr>
        </p:nvSpPr>
        <p:spPr>
          <a:xfrm>
            <a:off x="599385" y="3221666"/>
            <a:ext cx="10515600" cy="1128364"/>
          </a:xfrm>
        </p:spPr>
        <p:txBody>
          <a:bodyPr/>
          <a:lstStyle/>
          <a:p>
            <a:r>
              <a:rPr lang="en-GB" dirty="0" err="1"/>
              <a:t>EoL</a:t>
            </a:r>
            <a:r>
              <a:rPr lang="en-GB" dirty="0"/>
              <a:t> Educational Package 4 – Lesson 1: Personalised Care and Support Planning (PCSP)</a:t>
            </a:r>
          </a:p>
        </p:txBody>
      </p:sp>
      <p:sp>
        <p:nvSpPr>
          <p:cNvPr id="3" name="Subtitle 2">
            <a:extLst>
              <a:ext uri="{FF2B5EF4-FFF2-40B4-BE49-F238E27FC236}">
                <a16:creationId xmlns:a16="http://schemas.microsoft.com/office/drawing/2014/main" id="{BAD9AC22-A371-4644-8402-68D14357E2A1}"/>
              </a:ext>
            </a:extLst>
          </p:cNvPr>
          <p:cNvSpPr>
            <a:spLocks noGrp="1"/>
          </p:cNvSpPr>
          <p:nvPr>
            <p:ph type="subTitle" idx="1"/>
          </p:nvPr>
        </p:nvSpPr>
        <p:spPr/>
        <p:txBody>
          <a:bodyPr/>
          <a:lstStyle/>
          <a:p>
            <a:r>
              <a:rPr lang="en-GB" dirty="0"/>
              <a:t>September 2019</a:t>
            </a:r>
          </a:p>
        </p:txBody>
      </p:sp>
    </p:spTree>
    <p:extLst>
      <p:ext uri="{BB962C8B-B14F-4D97-AF65-F5344CB8AC3E}">
        <p14:creationId xmlns:p14="http://schemas.microsoft.com/office/powerpoint/2010/main" val="306150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1136331" cy="1965110"/>
          </a:xfrm>
        </p:spPr>
        <p:txBody>
          <a:bodyPr/>
          <a:lstStyle/>
          <a:p>
            <a:pPr marL="0" indent="0">
              <a:buNone/>
            </a:pPr>
            <a:r>
              <a:rPr lang="en-GB" sz="2000" dirty="0"/>
              <a:t>Personalised Care and Support planning is one of 30 LTP metrics.</a:t>
            </a:r>
          </a:p>
          <a:p>
            <a:pPr marL="0" indent="0">
              <a:buNone/>
            </a:pPr>
            <a:endParaRPr lang="en-GB" sz="2000" dirty="0"/>
          </a:p>
          <a:p>
            <a:pPr marL="0" indent="0">
              <a:buNone/>
            </a:pPr>
            <a:r>
              <a:rPr lang="en-GB" sz="2000" dirty="0"/>
              <a:t>Paragraph 1.42 in the LTP states “With patients, families, local authorities and our voluntary sector partners at both a national and local level, including specialist hospices, the NHS will personalise care, to improve end of life care”.  It continues “By rolling out training to help staff identify and support relevant patients, </a:t>
            </a:r>
            <a:r>
              <a:rPr lang="en-GB" sz="2000" b="1" dirty="0"/>
              <a:t>we will introduce proactive and personalised care planning for everyone identified as being in their last year of life</a:t>
            </a:r>
            <a:r>
              <a:rPr lang="en-GB" sz="2000" dirty="0"/>
              <a:t>”.</a:t>
            </a:r>
          </a:p>
          <a:p>
            <a:pPr marL="0" indent="0">
              <a:lnSpc>
                <a:spcPct val="80000"/>
              </a:lnSpc>
              <a:spcBef>
                <a:spcPts val="300"/>
              </a:spcBef>
              <a:buNone/>
              <a:defRPr sz="1800"/>
            </a:pPr>
            <a:endParaRPr lang="en-GB" sz="1800" dirty="0"/>
          </a:p>
          <a:p>
            <a:pPr marL="0" indent="0">
              <a:lnSpc>
                <a:spcPct val="80000"/>
              </a:lnSpc>
              <a:spcBef>
                <a:spcPts val="300"/>
              </a:spcBef>
              <a:buNone/>
              <a:defRPr sz="1800"/>
            </a:pPr>
            <a:endParaRPr lang="en-GB" sz="2000" dirty="0"/>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Long Term Plan (LTP) Metrics</a:t>
            </a:r>
          </a:p>
        </p:txBody>
      </p:sp>
      <p:sp>
        <p:nvSpPr>
          <p:cNvPr id="5" name="Footer Placeholder 3">
            <a:extLst>
              <a:ext uri="{FF2B5EF4-FFF2-40B4-BE49-F238E27FC236}">
                <a16:creationId xmlns:a16="http://schemas.microsoft.com/office/drawing/2014/main" id="{DC36281C-57EE-4F04-9329-3024B5818A86}"/>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pic>
        <p:nvPicPr>
          <p:cNvPr id="6" name="Picture 5">
            <a:hlinkClick r:id="rId3"/>
            <a:extLst>
              <a:ext uri="{FF2B5EF4-FFF2-40B4-BE49-F238E27FC236}">
                <a16:creationId xmlns:a16="http://schemas.microsoft.com/office/drawing/2014/main" id="{8B24E175-4EF8-43A9-A2C6-D2ECF74504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73190" y="3798252"/>
            <a:ext cx="1768400" cy="2558883"/>
          </a:xfrm>
          <a:prstGeom prst="rect">
            <a:avLst/>
          </a:prstGeom>
          <a:ln>
            <a:solidFill>
              <a:schemeClr val="tx1"/>
            </a:solidFill>
          </a:ln>
        </p:spPr>
      </p:pic>
      <p:sp>
        <p:nvSpPr>
          <p:cNvPr id="8" name="Content Placeholder 1">
            <a:extLst>
              <a:ext uri="{FF2B5EF4-FFF2-40B4-BE49-F238E27FC236}">
                <a16:creationId xmlns:a16="http://schemas.microsoft.com/office/drawing/2014/main" id="{4D66C5F9-7EC4-4868-85A3-5C0F156B1B13}"/>
              </a:ext>
            </a:extLst>
          </p:cNvPr>
          <p:cNvSpPr txBox="1">
            <a:spLocks/>
          </p:cNvSpPr>
          <p:nvPr/>
        </p:nvSpPr>
        <p:spPr>
          <a:xfrm>
            <a:off x="614921" y="4505535"/>
            <a:ext cx="8909522" cy="1405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300"/>
              </a:spcBef>
              <a:buNone/>
              <a:defRPr sz="1800"/>
            </a:pPr>
            <a:r>
              <a:rPr lang="en-GB" sz="2000" dirty="0"/>
              <a:t>The count includes the total number of personalised care and support plans (new PCSP completed or existing PCSP reviewed) during the financial year to date.</a:t>
            </a:r>
          </a:p>
          <a:p>
            <a:pPr marL="0" indent="0">
              <a:lnSpc>
                <a:spcPct val="80000"/>
              </a:lnSpc>
              <a:spcBef>
                <a:spcPts val="300"/>
              </a:spcBef>
              <a:buFont typeface="Arial" panose="020B0604020202020204" pitchFamily="34" charset="0"/>
              <a:buNone/>
              <a:defRPr sz="1800"/>
            </a:pPr>
            <a:endParaRPr lang="en-GB" sz="1800" dirty="0"/>
          </a:p>
          <a:p>
            <a:pPr marL="0" indent="0">
              <a:lnSpc>
                <a:spcPct val="80000"/>
              </a:lnSpc>
              <a:spcBef>
                <a:spcPts val="300"/>
              </a:spcBef>
              <a:buFont typeface="Arial" panose="020B0604020202020204" pitchFamily="34" charset="0"/>
              <a:buNone/>
              <a:defRPr sz="1800"/>
            </a:pPr>
            <a:endParaRPr lang="en-GB" sz="2000" dirty="0"/>
          </a:p>
        </p:txBody>
      </p:sp>
    </p:spTree>
    <p:extLst>
      <p:ext uri="{BB962C8B-B14F-4D97-AF65-F5344CB8AC3E}">
        <p14:creationId xmlns:p14="http://schemas.microsoft.com/office/powerpoint/2010/main" val="25293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13E8E-5079-4BB7-90D6-1A837F36E124}"/>
              </a:ext>
            </a:extLst>
          </p:cNvPr>
          <p:cNvSpPr>
            <a:spLocks noGrp="1"/>
          </p:cNvSpPr>
          <p:nvPr>
            <p:ph sz="quarter" idx="10"/>
          </p:nvPr>
        </p:nvSpPr>
        <p:spPr/>
        <p:txBody>
          <a:bodyPr/>
          <a:lstStyle/>
          <a:p>
            <a:pPr marL="0" indent="0">
              <a:buNone/>
            </a:pPr>
            <a:r>
              <a:rPr lang="en-GB" sz="2000" dirty="0"/>
              <a:t>The 5 areas below are the key criteria for counting PCSPs. All 5 of these criteria need to be in place for a local PCSP to be counted. </a:t>
            </a:r>
          </a:p>
          <a:p>
            <a:pPr marL="514350" indent="-514350">
              <a:buFont typeface="+mj-lt"/>
              <a:buAutoNum type="arabicPeriod"/>
            </a:pPr>
            <a:r>
              <a:rPr lang="en-GB" sz="2000" dirty="0"/>
              <a:t>People are central in developing and agreeing their personalised care and support plan including deciding who is involved in the process.</a:t>
            </a:r>
          </a:p>
          <a:p>
            <a:pPr marL="514350" indent="-514350">
              <a:buFont typeface="+mj-lt"/>
              <a:buAutoNum type="arabicPeriod"/>
            </a:pPr>
            <a:r>
              <a:rPr lang="en-GB" sz="2000" dirty="0"/>
              <a:t>People have proactive, personalised conversations which focus on what matters to them, paying attention to their needs and wider health and wellbeing.</a:t>
            </a:r>
          </a:p>
          <a:p>
            <a:pPr marL="514350" indent="-514350">
              <a:buFont typeface="+mj-lt"/>
              <a:buAutoNum type="arabicPeriod"/>
            </a:pPr>
            <a:r>
              <a:rPr lang="en-GB" sz="2000" dirty="0"/>
              <a:t>People agree the health and wellbeing outcomes they want to achieve, in partnership with the relevant professionals. </a:t>
            </a:r>
          </a:p>
          <a:p>
            <a:pPr marL="514350" indent="-514350">
              <a:buFont typeface="+mj-lt"/>
              <a:buAutoNum type="arabicPeriod"/>
            </a:pPr>
            <a:r>
              <a:rPr lang="en-GB" sz="2000" dirty="0"/>
              <a:t>Each person has a sharable, personalised care and support plan which records what matters to them, their outcomes and how they will be achieved.</a:t>
            </a:r>
          </a:p>
          <a:p>
            <a:pPr marL="514350" indent="-514350">
              <a:buFont typeface="+mj-lt"/>
              <a:buAutoNum type="arabicPeriod"/>
            </a:pPr>
            <a:r>
              <a:rPr lang="en-GB" sz="2000" dirty="0"/>
              <a:t>People are able to formally and informally review their personalised care and support plan.</a:t>
            </a:r>
          </a:p>
          <a:p>
            <a:endParaRPr lang="en-GB" dirty="0"/>
          </a:p>
        </p:txBody>
      </p:sp>
      <p:sp>
        <p:nvSpPr>
          <p:cNvPr id="3" name="Title 2">
            <a:extLst>
              <a:ext uri="{FF2B5EF4-FFF2-40B4-BE49-F238E27FC236}">
                <a16:creationId xmlns:a16="http://schemas.microsoft.com/office/drawing/2014/main" id="{8F736E13-4C50-4021-A734-AC64E0AA67A8}"/>
              </a:ext>
            </a:extLst>
          </p:cNvPr>
          <p:cNvSpPr>
            <a:spLocks noGrp="1"/>
          </p:cNvSpPr>
          <p:nvPr>
            <p:ph type="title"/>
          </p:nvPr>
        </p:nvSpPr>
        <p:spPr/>
        <p:txBody>
          <a:bodyPr/>
          <a:lstStyle/>
          <a:p>
            <a:r>
              <a:rPr lang="en-GB" dirty="0"/>
              <a:t>5 Key Criteria</a:t>
            </a:r>
          </a:p>
        </p:txBody>
      </p:sp>
      <p:sp>
        <p:nvSpPr>
          <p:cNvPr id="5" name="Footer Placeholder 3">
            <a:extLst>
              <a:ext uri="{FF2B5EF4-FFF2-40B4-BE49-F238E27FC236}">
                <a16:creationId xmlns:a16="http://schemas.microsoft.com/office/drawing/2014/main" id="{58CFB74D-5D8E-480A-A1A6-0B5627E3717C}"/>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306233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2FC63-F6ED-4BD0-BDA3-255C2B648004}"/>
              </a:ext>
            </a:extLst>
          </p:cNvPr>
          <p:cNvSpPr>
            <a:spLocks noGrp="1"/>
          </p:cNvSpPr>
          <p:nvPr>
            <p:ph type="title"/>
          </p:nvPr>
        </p:nvSpPr>
        <p:spPr>
          <a:xfrm>
            <a:off x="614921" y="854465"/>
            <a:ext cx="10529329" cy="611649"/>
          </a:xfrm>
        </p:spPr>
        <p:txBody>
          <a:bodyPr/>
          <a:lstStyle/>
          <a:p>
            <a:r>
              <a:rPr lang="en-GB" dirty="0"/>
              <a:t>How does PCSP fit into the Ambitions Framework?</a:t>
            </a:r>
          </a:p>
        </p:txBody>
      </p:sp>
      <p:grpSp>
        <p:nvGrpSpPr>
          <p:cNvPr id="12" name="Group 11">
            <a:extLst>
              <a:ext uri="{FF2B5EF4-FFF2-40B4-BE49-F238E27FC236}">
                <a16:creationId xmlns:a16="http://schemas.microsoft.com/office/drawing/2014/main" id="{AE6DFF42-CC36-41AF-9D39-72364B1805BA}"/>
              </a:ext>
            </a:extLst>
          </p:cNvPr>
          <p:cNvGrpSpPr/>
          <p:nvPr/>
        </p:nvGrpSpPr>
        <p:grpSpPr>
          <a:xfrm>
            <a:off x="462520" y="2555966"/>
            <a:ext cx="5431835" cy="3712993"/>
            <a:chOff x="462520" y="1876032"/>
            <a:chExt cx="5431835" cy="3712993"/>
          </a:xfrm>
        </p:grpSpPr>
        <p:pic>
          <p:nvPicPr>
            <p:cNvPr id="6" name="Picture 5">
              <a:extLst>
                <a:ext uri="{FF2B5EF4-FFF2-40B4-BE49-F238E27FC236}">
                  <a16:creationId xmlns:a16="http://schemas.microsoft.com/office/drawing/2014/main" id="{34353FC6-93E2-40E8-A001-AEF9BD8B06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920" y="1876032"/>
              <a:ext cx="5279435" cy="855445"/>
            </a:xfrm>
            <a:prstGeom prst="rect">
              <a:avLst/>
            </a:prstGeom>
          </p:spPr>
        </p:pic>
        <p:sp>
          <p:nvSpPr>
            <p:cNvPr id="7" name="Rectangle 6">
              <a:extLst>
                <a:ext uri="{FF2B5EF4-FFF2-40B4-BE49-F238E27FC236}">
                  <a16:creationId xmlns:a16="http://schemas.microsoft.com/office/drawing/2014/main" id="{A703220A-3399-4EBC-A06B-884B6D51C36B}"/>
                </a:ext>
              </a:extLst>
            </p:cNvPr>
            <p:cNvSpPr/>
            <p:nvPr/>
          </p:nvSpPr>
          <p:spPr>
            <a:xfrm>
              <a:off x="4654062" y="2602523"/>
              <a:ext cx="363415" cy="22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3210772-48BB-46B0-B582-26C87D0536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4243" y="3282462"/>
              <a:ext cx="4742526" cy="960705"/>
            </a:xfrm>
            <a:prstGeom prst="rect">
              <a:avLst/>
            </a:prstGeom>
          </p:spPr>
        </p:pic>
        <p:sp>
          <p:nvSpPr>
            <p:cNvPr id="9" name="Rectangle 8">
              <a:extLst>
                <a:ext uri="{FF2B5EF4-FFF2-40B4-BE49-F238E27FC236}">
                  <a16:creationId xmlns:a16="http://schemas.microsoft.com/office/drawing/2014/main" id="{9AF37624-00CE-4671-A466-7B1176A3E4D5}"/>
                </a:ext>
              </a:extLst>
            </p:cNvPr>
            <p:cNvSpPr/>
            <p:nvPr/>
          </p:nvSpPr>
          <p:spPr>
            <a:xfrm>
              <a:off x="4778330" y="4061943"/>
              <a:ext cx="478293" cy="26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821B813-3148-4EBF-90A4-247C4FA3B387}"/>
                </a:ext>
              </a:extLst>
            </p:cNvPr>
            <p:cNvSpPr/>
            <p:nvPr/>
          </p:nvSpPr>
          <p:spPr>
            <a:xfrm>
              <a:off x="4768475" y="3214173"/>
              <a:ext cx="612422" cy="26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CE92656-92E5-4B6B-9AD2-CE3017D924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520" y="4549070"/>
              <a:ext cx="3433819" cy="1039955"/>
            </a:xfrm>
            <a:prstGeom prst="rect">
              <a:avLst/>
            </a:prstGeom>
          </p:spPr>
        </p:pic>
      </p:grpSp>
      <p:pic>
        <p:nvPicPr>
          <p:cNvPr id="13" name="Picture 12">
            <a:extLst>
              <a:ext uri="{FF2B5EF4-FFF2-40B4-BE49-F238E27FC236}">
                <a16:creationId xmlns:a16="http://schemas.microsoft.com/office/drawing/2014/main" id="{214A8BBA-D4DA-41DB-8A56-91DB0FAB3ED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40065" y="1466114"/>
            <a:ext cx="6508579" cy="930561"/>
          </a:xfrm>
          <a:prstGeom prst="rect">
            <a:avLst/>
          </a:prstGeom>
        </p:spPr>
      </p:pic>
      <p:sp>
        <p:nvSpPr>
          <p:cNvPr id="14" name="TextBox 13">
            <a:extLst>
              <a:ext uri="{FF2B5EF4-FFF2-40B4-BE49-F238E27FC236}">
                <a16:creationId xmlns:a16="http://schemas.microsoft.com/office/drawing/2014/main" id="{3D4EE084-9371-43E7-B22E-C7444CEA1F0A}"/>
              </a:ext>
            </a:extLst>
          </p:cNvPr>
          <p:cNvSpPr txBox="1"/>
          <p:nvPr/>
        </p:nvSpPr>
        <p:spPr>
          <a:xfrm>
            <a:off x="6553200" y="5238569"/>
            <a:ext cx="4818184" cy="1169551"/>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 get the right help at the right time from the right people. I have a team around me who know my needs and my plans and work together to help me achieve them. I can always reach someone who will listen and respond at any time of the day or night.</a:t>
            </a:r>
          </a:p>
        </p:txBody>
      </p:sp>
      <p:sp>
        <p:nvSpPr>
          <p:cNvPr id="15" name="TextBox 14">
            <a:extLst>
              <a:ext uri="{FF2B5EF4-FFF2-40B4-BE49-F238E27FC236}">
                <a16:creationId xmlns:a16="http://schemas.microsoft.com/office/drawing/2014/main" id="{9E86CEB2-D163-49C5-B51F-CA96A8280F28}"/>
              </a:ext>
            </a:extLst>
          </p:cNvPr>
          <p:cNvSpPr txBox="1"/>
          <p:nvPr/>
        </p:nvSpPr>
        <p:spPr>
          <a:xfrm>
            <a:off x="6553200" y="4065125"/>
            <a:ext cx="4818184" cy="738664"/>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 live in a society where I get good end of life care regardless of who I am, where I live or the circumstances of my life. </a:t>
            </a:r>
          </a:p>
        </p:txBody>
      </p:sp>
      <p:sp>
        <p:nvSpPr>
          <p:cNvPr id="16" name="TextBox 15">
            <a:extLst>
              <a:ext uri="{FF2B5EF4-FFF2-40B4-BE49-F238E27FC236}">
                <a16:creationId xmlns:a16="http://schemas.microsoft.com/office/drawing/2014/main" id="{B92B0C3B-6EF7-4278-B41D-B88E5A4F016D}"/>
              </a:ext>
            </a:extLst>
          </p:cNvPr>
          <p:cNvSpPr txBox="1"/>
          <p:nvPr/>
        </p:nvSpPr>
        <p:spPr>
          <a:xfrm>
            <a:off x="6553199" y="2460794"/>
            <a:ext cx="4818185" cy="1169551"/>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I, and the people important to me, have opportunities to have honest, informed and timely conversations and to know that I might die soon. I am asked what matters most to me. Those who care for me know that and work with me to do what’s possible.</a:t>
            </a:r>
          </a:p>
        </p:txBody>
      </p:sp>
      <p:sp>
        <p:nvSpPr>
          <p:cNvPr id="17" name="Footer Placeholder 3">
            <a:extLst>
              <a:ext uri="{FF2B5EF4-FFF2-40B4-BE49-F238E27FC236}">
                <a16:creationId xmlns:a16="http://schemas.microsoft.com/office/drawing/2014/main" id="{6E7CE907-F564-49F5-AAF4-9CC94969C0F6}"/>
              </a:ext>
            </a:extLst>
          </p:cNvPr>
          <p:cNvSpPr>
            <a:spLocks noGrp="1"/>
          </p:cNvSpPr>
          <p:nvPr>
            <p:ph type="ftr" sz="quarter" idx="3"/>
          </p:nvPr>
        </p:nvSpPr>
        <p:spPr>
          <a:xfrm>
            <a:off x="920902" y="6344326"/>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272335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BE1D0-8879-4378-BB22-E0D203FC6E41}"/>
              </a:ext>
            </a:extLst>
          </p:cNvPr>
          <p:cNvSpPr>
            <a:spLocks noGrp="1"/>
          </p:cNvSpPr>
          <p:nvPr>
            <p:ph type="title"/>
          </p:nvPr>
        </p:nvSpPr>
        <p:spPr>
          <a:xfrm>
            <a:off x="614921" y="854465"/>
            <a:ext cx="10706222" cy="611649"/>
          </a:xfrm>
        </p:spPr>
        <p:txBody>
          <a:bodyPr/>
          <a:lstStyle/>
          <a:p>
            <a:r>
              <a:rPr lang="en-GB" b="1" dirty="0"/>
              <a:t>How PCSP fits in with other </a:t>
            </a:r>
            <a:r>
              <a:rPr lang="en-GB" b="1" dirty="0" err="1"/>
              <a:t>EoL</a:t>
            </a:r>
            <a:r>
              <a:rPr lang="en-GB" b="1" dirty="0"/>
              <a:t> planning tools</a:t>
            </a:r>
          </a:p>
        </p:txBody>
      </p:sp>
      <p:sp>
        <p:nvSpPr>
          <p:cNvPr id="4" name="Footer Placeholder 3">
            <a:extLst>
              <a:ext uri="{FF2B5EF4-FFF2-40B4-BE49-F238E27FC236}">
                <a16:creationId xmlns:a16="http://schemas.microsoft.com/office/drawing/2014/main" id="{3D466284-AACF-4616-B5F5-9675AC5BBE11}"/>
              </a:ext>
            </a:extLst>
          </p:cNvPr>
          <p:cNvSpPr>
            <a:spLocks noGrp="1"/>
          </p:cNvSpPr>
          <p:nvPr>
            <p:ph type="ftr" sz="quarter" idx="3"/>
          </p:nvPr>
        </p:nvSpPr>
        <p:spPr/>
        <p:txBody>
          <a:bodyPr/>
          <a:lstStyle/>
          <a:p>
            <a:r>
              <a:rPr lang="en-US" dirty="0"/>
              <a:t>Lesson 1</a:t>
            </a:r>
          </a:p>
        </p:txBody>
      </p:sp>
      <p:pic>
        <p:nvPicPr>
          <p:cNvPr id="2" name="Picture 1">
            <a:extLst>
              <a:ext uri="{FF2B5EF4-FFF2-40B4-BE49-F238E27FC236}">
                <a16:creationId xmlns:a16="http://schemas.microsoft.com/office/drawing/2014/main" id="{1BE4C91F-4D9E-4F75-8637-1685A94E3E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9364" y="2189838"/>
            <a:ext cx="2232833" cy="3208268"/>
          </a:xfrm>
          <a:prstGeom prst="rect">
            <a:avLst/>
          </a:prstGeom>
          <a:ln>
            <a:solidFill>
              <a:schemeClr val="tx1"/>
            </a:solidFill>
          </a:ln>
        </p:spPr>
      </p:pic>
      <p:pic>
        <p:nvPicPr>
          <p:cNvPr id="11" name="Picture 10">
            <a:hlinkClick r:id="rId4"/>
            <a:extLst>
              <a:ext uri="{FF2B5EF4-FFF2-40B4-BE49-F238E27FC236}">
                <a16:creationId xmlns:a16="http://schemas.microsoft.com/office/drawing/2014/main" id="{2EF00642-7833-45A5-9056-646289E1D6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48521" y="2189838"/>
            <a:ext cx="2236334" cy="3208268"/>
          </a:xfrm>
          <a:prstGeom prst="rect">
            <a:avLst/>
          </a:prstGeom>
          <a:ln>
            <a:solidFill>
              <a:schemeClr val="tx1"/>
            </a:solidFill>
          </a:ln>
        </p:spPr>
      </p:pic>
      <p:pic>
        <p:nvPicPr>
          <p:cNvPr id="12" name="Picture 11">
            <a:extLst>
              <a:ext uri="{FF2B5EF4-FFF2-40B4-BE49-F238E27FC236}">
                <a16:creationId xmlns:a16="http://schemas.microsoft.com/office/drawing/2014/main" id="{86F95A58-7C36-4875-8818-4A1D6532DF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58574" y="2189838"/>
            <a:ext cx="6257778" cy="1977213"/>
          </a:xfrm>
          <a:prstGeom prst="rect">
            <a:avLst/>
          </a:prstGeom>
        </p:spPr>
      </p:pic>
    </p:spTree>
    <p:extLst>
      <p:ext uri="{BB962C8B-B14F-4D97-AF65-F5344CB8AC3E}">
        <p14:creationId xmlns:p14="http://schemas.microsoft.com/office/powerpoint/2010/main" val="311595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63700F-A2A3-4F42-B14D-3D48D70AA134}"/>
              </a:ext>
            </a:extLst>
          </p:cNvPr>
          <p:cNvSpPr>
            <a:spLocks noGrp="1"/>
          </p:cNvSpPr>
          <p:nvPr>
            <p:ph type="ftr" sz="quarter" idx="3"/>
          </p:nvPr>
        </p:nvSpPr>
        <p:spPr/>
        <p:txBody>
          <a:bodyPr/>
          <a:lstStyle/>
          <a:p>
            <a:r>
              <a:rPr lang="en-US" dirty="0"/>
              <a:t>Lesson 1</a:t>
            </a:r>
          </a:p>
        </p:txBody>
      </p:sp>
      <p:pic>
        <p:nvPicPr>
          <p:cNvPr id="5" name="Picture 4">
            <a:extLst>
              <a:ext uri="{FF2B5EF4-FFF2-40B4-BE49-F238E27FC236}">
                <a16:creationId xmlns:a16="http://schemas.microsoft.com/office/drawing/2014/main" id="{FCC9200D-A51F-4AA5-ABC1-10A4E04751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40" y="658906"/>
            <a:ext cx="8266939" cy="793376"/>
          </a:xfrm>
          <a:prstGeom prst="rect">
            <a:avLst/>
          </a:prstGeom>
        </p:spPr>
      </p:pic>
      <p:sp>
        <p:nvSpPr>
          <p:cNvPr id="7" name="Content Placeholder 1">
            <a:extLst>
              <a:ext uri="{FF2B5EF4-FFF2-40B4-BE49-F238E27FC236}">
                <a16:creationId xmlns:a16="http://schemas.microsoft.com/office/drawing/2014/main" id="{43EC73E2-698F-4D43-A0B4-E1EB3EDFF5DD}"/>
              </a:ext>
            </a:extLst>
          </p:cNvPr>
          <p:cNvSpPr>
            <a:spLocks noGrp="1"/>
          </p:cNvSpPr>
          <p:nvPr>
            <p:ph sz="quarter" idx="10"/>
          </p:nvPr>
        </p:nvSpPr>
        <p:spPr>
          <a:xfrm>
            <a:off x="8022336" y="1704579"/>
            <a:ext cx="3572256" cy="4390396"/>
          </a:xfrm>
        </p:spPr>
        <p:txBody>
          <a:bodyPr/>
          <a:lstStyle/>
          <a:p>
            <a:pPr>
              <a:buFont typeface="Wingdings" panose="05000000000000000000" pitchFamily="2" charset="2"/>
              <a:buChar char="ü"/>
            </a:pPr>
            <a:r>
              <a:rPr lang="en-GB" sz="1600" dirty="0"/>
              <a:t>People are central in developing and agreeing their PCSP.</a:t>
            </a:r>
          </a:p>
          <a:p>
            <a:pPr>
              <a:buFont typeface="Wingdings" panose="05000000000000000000" pitchFamily="2" charset="2"/>
              <a:buChar char="ü"/>
            </a:pPr>
            <a:r>
              <a:rPr lang="en-GB" sz="1600" dirty="0"/>
              <a:t>People have proactive, personalised conversations which focus on what matters to them.</a:t>
            </a:r>
          </a:p>
          <a:p>
            <a:pPr>
              <a:buFont typeface="Wingdings" panose="05000000000000000000" pitchFamily="2" charset="2"/>
              <a:buChar char="ü"/>
            </a:pPr>
            <a:r>
              <a:rPr lang="en-GB" sz="1600" dirty="0"/>
              <a:t>People agree the health and wellbeing outcomes they want to achieve, in partnership with the relevant professionals.</a:t>
            </a:r>
          </a:p>
          <a:p>
            <a:pPr>
              <a:buFont typeface="Wingdings" panose="05000000000000000000" pitchFamily="2" charset="2"/>
              <a:buChar char="ü"/>
            </a:pPr>
            <a:r>
              <a:rPr lang="en-GB" sz="1600" dirty="0"/>
              <a:t>Each person has a sharable personalised care and support plan.</a:t>
            </a:r>
          </a:p>
          <a:p>
            <a:pPr>
              <a:buFont typeface="Wingdings" panose="05000000000000000000" pitchFamily="2" charset="2"/>
              <a:buChar char="ü"/>
            </a:pPr>
            <a:r>
              <a:rPr lang="en-GB" sz="1600" dirty="0"/>
              <a:t>People have the opportunity to formally and informally review their care plan.</a:t>
            </a:r>
          </a:p>
        </p:txBody>
      </p:sp>
      <p:pic>
        <p:nvPicPr>
          <p:cNvPr id="8" name="Picture 7">
            <a:extLst>
              <a:ext uri="{FF2B5EF4-FFF2-40B4-BE49-F238E27FC236}">
                <a16:creationId xmlns:a16="http://schemas.microsoft.com/office/drawing/2014/main" id="{020C1F97-8DF4-4E2D-919B-4A3F705367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0872" y="4004094"/>
            <a:ext cx="4301716" cy="1137079"/>
          </a:xfrm>
          <a:prstGeom prst="rect">
            <a:avLst/>
          </a:prstGeom>
        </p:spPr>
      </p:pic>
      <p:pic>
        <p:nvPicPr>
          <p:cNvPr id="10" name="Picture 9">
            <a:extLst>
              <a:ext uri="{FF2B5EF4-FFF2-40B4-BE49-F238E27FC236}">
                <a16:creationId xmlns:a16="http://schemas.microsoft.com/office/drawing/2014/main" id="{1BBBBDDF-A2BA-4C2E-9FDD-93E81504B1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0872" y="5206215"/>
            <a:ext cx="6560120" cy="1492349"/>
          </a:xfrm>
          <a:prstGeom prst="rect">
            <a:avLst/>
          </a:prstGeom>
          <a:noFill/>
          <a:ln>
            <a:solidFill>
              <a:schemeClr val="tx1"/>
            </a:solidFill>
          </a:ln>
        </p:spPr>
      </p:pic>
      <p:pic>
        <p:nvPicPr>
          <p:cNvPr id="12" name="Picture 11">
            <a:extLst>
              <a:ext uri="{FF2B5EF4-FFF2-40B4-BE49-F238E27FC236}">
                <a16:creationId xmlns:a16="http://schemas.microsoft.com/office/drawing/2014/main" id="{41454CB5-D69A-4BD2-9E12-302E95D9C8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0872" y="1623409"/>
            <a:ext cx="6435316" cy="2315643"/>
          </a:xfrm>
          <a:prstGeom prst="rect">
            <a:avLst/>
          </a:prstGeom>
          <a:ln>
            <a:solidFill>
              <a:schemeClr val="tx1"/>
            </a:solidFill>
          </a:ln>
        </p:spPr>
      </p:pic>
      <p:sp>
        <p:nvSpPr>
          <p:cNvPr id="13" name="TextBox 12">
            <a:extLst>
              <a:ext uri="{FF2B5EF4-FFF2-40B4-BE49-F238E27FC236}">
                <a16:creationId xmlns:a16="http://schemas.microsoft.com/office/drawing/2014/main" id="{41ACDD4D-4C9A-4991-B8F9-1AADA67822B7}"/>
              </a:ext>
            </a:extLst>
          </p:cNvPr>
          <p:cNvSpPr txBox="1"/>
          <p:nvPr/>
        </p:nvSpPr>
        <p:spPr>
          <a:xfrm>
            <a:off x="7481022" y="5919227"/>
            <a:ext cx="4310485"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Reference</a:t>
            </a:r>
          </a:p>
          <a:p>
            <a:r>
              <a:rPr lang="en-GB" sz="1400" dirty="0">
                <a:latin typeface="Arial" panose="020B0604020202020204" pitchFamily="34" charset="0"/>
                <a:cs typeface="Arial" panose="020B0604020202020204" pitchFamily="34" charset="0"/>
                <a:hlinkClick r:id="rId7"/>
              </a:rPr>
              <a:t>Resuscitation Council (UK) - </a:t>
            </a:r>
            <a:r>
              <a:rPr lang="en-GB" sz="1400" dirty="0" err="1">
                <a:latin typeface="Arial" panose="020B0604020202020204" pitchFamily="34" charset="0"/>
                <a:cs typeface="Arial" panose="020B0604020202020204" pitchFamily="34" charset="0"/>
                <a:hlinkClick r:id="rId7"/>
              </a:rPr>
              <a:t>ReSPECT</a:t>
            </a:r>
            <a:r>
              <a:rPr lang="en-GB" sz="1400" dirty="0">
                <a:latin typeface="Arial" panose="020B0604020202020204" pitchFamily="34" charset="0"/>
                <a:cs typeface="Arial" panose="020B0604020202020204" pitchFamily="34" charset="0"/>
                <a:hlinkClick r:id="rId7"/>
              </a:rPr>
              <a:t> </a:t>
            </a:r>
            <a:endParaRPr lang="en-GB" sz="1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2B09027F-97ED-47A5-A8CB-D67C6B4C83BF}"/>
                  </a:ext>
                </a:extLst>
              </p14:cNvPr>
              <p14:cNvContentPartPr/>
              <p14:nvPr/>
            </p14:nvContentPartPr>
            <p14:xfrm>
              <a:off x="2862672" y="1741183"/>
              <a:ext cx="2056320" cy="22680"/>
            </p14:xfrm>
          </p:contentPart>
        </mc:Choice>
        <mc:Fallback xmlns="">
          <p:pic>
            <p:nvPicPr>
              <p:cNvPr id="11" name="Ink 10">
                <a:extLst>
                  <a:ext uri="{FF2B5EF4-FFF2-40B4-BE49-F238E27FC236}">
                    <a16:creationId xmlns:a16="http://schemas.microsoft.com/office/drawing/2014/main" id="{2B09027F-97ED-47A5-A8CB-D67C6B4C83BF}"/>
                  </a:ext>
                </a:extLst>
              </p:cNvPr>
              <p:cNvPicPr/>
              <p:nvPr/>
            </p:nvPicPr>
            <p:blipFill>
              <a:blip r:embed="rId9"/>
              <a:stretch>
                <a:fillRect/>
              </a:stretch>
            </p:blipFill>
            <p:spPr>
              <a:xfrm>
                <a:off x="2808672" y="1633183"/>
                <a:ext cx="2163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F705823D-5F96-41FF-9B8F-DE18B77B63C4}"/>
                  </a:ext>
                </a:extLst>
              </p14:cNvPr>
              <p14:cNvContentPartPr/>
              <p14:nvPr/>
            </p14:nvContentPartPr>
            <p14:xfrm>
              <a:off x="2481432" y="4669423"/>
              <a:ext cx="1294560" cy="10080"/>
            </p14:xfrm>
          </p:contentPart>
        </mc:Choice>
        <mc:Fallback xmlns="">
          <p:pic>
            <p:nvPicPr>
              <p:cNvPr id="15" name="Ink 14">
                <a:extLst>
                  <a:ext uri="{FF2B5EF4-FFF2-40B4-BE49-F238E27FC236}">
                    <a16:creationId xmlns:a16="http://schemas.microsoft.com/office/drawing/2014/main" id="{F705823D-5F96-41FF-9B8F-DE18B77B63C4}"/>
                  </a:ext>
                </a:extLst>
              </p:cNvPr>
              <p:cNvPicPr/>
              <p:nvPr/>
            </p:nvPicPr>
            <p:blipFill>
              <a:blip r:embed="rId11"/>
              <a:stretch>
                <a:fillRect/>
              </a:stretch>
            </p:blipFill>
            <p:spPr>
              <a:xfrm>
                <a:off x="2427432" y="4561423"/>
                <a:ext cx="1402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9289A9AE-835C-4E14-93F7-69C6B790DE42}"/>
                  </a:ext>
                </a:extLst>
              </p14:cNvPr>
              <p14:cNvContentPartPr/>
              <p14:nvPr/>
            </p14:nvContentPartPr>
            <p14:xfrm>
              <a:off x="1469112" y="6139303"/>
              <a:ext cx="1262160" cy="360"/>
            </p14:xfrm>
          </p:contentPart>
        </mc:Choice>
        <mc:Fallback xmlns="">
          <p:pic>
            <p:nvPicPr>
              <p:cNvPr id="18" name="Ink 17">
                <a:extLst>
                  <a:ext uri="{FF2B5EF4-FFF2-40B4-BE49-F238E27FC236}">
                    <a16:creationId xmlns:a16="http://schemas.microsoft.com/office/drawing/2014/main" id="{9289A9AE-835C-4E14-93F7-69C6B790DE42}"/>
                  </a:ext>
                </a:extLst>
              </p:cNvPr>
              <p:cNvPicPr/>
              <p:nvPr/>
            </p:nvPicPr>
            <p:blipFill>
              <a:blip r:embed="rId13"/>
              <a:stretch>
                <a:fillRect/>
              </a:stretch>
            </p:blipFill>
            <p:spPr>
              <a:xfrm>
                <a:off x="1415112" y="6031303"/>
                <a:ext cx="1369800" cy="216000"/>
              </a:xfrm>
              <a:prstGeom prst="rect">
                <a:avLst/>
              </a:prstGeom>
            </p:spPr>
          </p:pic>
        </mc:Fallback>
      </mc:AlternateContent>
    </p:spTree>
    <p:extLst>
      <p:ext uri="{BB962C8B-B14F-4D97-AF65-F5344CB8AC3E}">
        <p14:creationId xmlns:p14="http://schemas.microsoft.com/office/powerpoint/2010/main" val="306954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4C53D-7368-4DFB-A5F3-4BD97BFD7E3E}"/>
              </a:ext>
            </a:extLst>
          </p:cNvPr>
          <p:cNvSpPr>
            <a:spLocks noGrp="1"/>
          </p:cNvSpPr>
          <p:nvPr>
            <p:ph sz="quarter" idx="10"/>
          </p:nvPr>
        </p:nvSpPr>
        <p:spPr>
          <a:xfrm>
            <a:off x="8022336" y="1704579"/>
            <a:ext cx="3572256" cy="4390396"/>
          </a:xfrm>
        </p:spPr>
        <p:txBody>
          <a:bodyPr/>
          <a:lstStyle/>
          <a:p>
            <a:pPr>
              <a:buFont typeface="Wingdings" panose="05000000000000000000" pitchFamily="2" charset="2"/>
              <a:buChar char="ü"/>
            </a:pPr>
            <a:r>
              <a:rPr lang="en-GB" sz="1600" dirty="0"/>
              <a:t>People are central in developing and agreeing their PCSP.</a:t>
            </a:r>
          </a:p>
          <a:p>
            <a:pPr>
              <a:buFont typeface="Wingdings" panose="05000000000000000000" pitchFamily="2" charset="2"/>
              <a:buChar char="ü"/>
            </a:pPr>
            <a:r>
              <a:rPr lang="en-GB" sz="1600" dirty="0"/>
              <a:t>People have proactive, personalised conversations which focus on what matters to them.</a:t>
            </a:r>
          </a:p>
          <a:p>
            <a:pPr>
              <a:buFont typeface="Wingdings" panose="05000000000000000000" pitchFamily="2" charset="2"/>
              <a:buChar char="ü"/>
            </a:pPr>
            <a:r>
              <a:rPr lang="en-GB" sz="1600" dirty="0"/>
              <a:t>People agree the health and wellbeing outcomes they want to achieve, in partnership with the relevant professionals.</a:t>
            </a:r>
          </a:p>
          <a:p>
            <a:pPr>
              <a:buFont typeface="Wingdings" panose="05000000000000000000" pitchFamily="2" charset="2"/>
              <a:buChar char="ü"/>
            </a:pPr>
            <a:r>
              <a:rPr lang="en-GB" sz="1600" dirty="0"/>
              <a:t>Each person has a sharable personalised care and support plan.</a:t>
            </a:r>
          </a:p>
          <a:p>
            <a:pPr>
              <a:buFont typeface="Wingdings" panose="05000000000000000000" pitchFamily="2" charset="2"/>
              <a:buChar char="ü"/>
            </a:pPr>
            <a:r>
              <a:rPr lang="en-GB" sz="1600" dirty="0"/>
              <a:t>People have the opportunity to formally and informally review their care plan.</a:t>
            </a:r>
          </a:p>
        </p:txBody>
      </p:sp>
      <p:sp>
        <p:nvSpPr>
          <p:cNvPr id="3" name="Title 2">
            <a:extLst>
              <a:ext uri="{FF2B5EF4-FFF2-40B4-BE49-F238E27FC236}">
                <a16:creationId xmlns:a16="http://schemas.microsoft.com/office/drawing/2014/main" id="{6178955A-9FE9-4602-88B0-908866D4DF77}"/>
              </a:ext>
            </a:extLst>
          </p:cNvPr>
          <p:cNvSpPr>
            <a:spLocks noGrp="1"/>
          </p:cNvSpPr>
          <p:nvPr>
            <p:ph type="title"/>
          </p:nvPr>
        </p:nvSpPr>
        <p:spPr/>
        <p:txBody>
          <a:bodyPr/>
          <a:lstStyle/>
          <a:p>
            <a:r>
              <a:rPr lang="en-GB" dirty="0"/>
              <a:t>Advance Care Plan (ACP)</a:t>
            </a:r>
          </a:p>
        </p:txBody>
      </p:sp>
      <p:sp>
        <p:nvSpPr>
          <p:cNvPr id="4" name="Footer Placeholder 3">
            <a:extLst>
              <a:ext uri="{FF2B5EF4-FFF2-40B4-BE49-F238E27FC236}">
                <a16:creationId xmlns:a16="http://schemas.microsoft.com/office/drawing/2014/main" id="{211C65A4-D33E-430D-BA13-83D53714B8AD}"/>
              </a:ext>
            </a:extLst>
          </p:cNvPr>
          <p:cNvSpPr>
            <a:spLocks noGrp="1"/>
          </p:cNvSpPr>
          <p:nvPr>
            <p:ph type="ftr" sz="quarter" idx="3"/>
          </p:nvPr>
        </p:nvSpPr>
        <p:spPr/>
        <p:txBody>
          <a:bodyPr/>
          <a:lstStyle/>
          <a:p>
            <a:r>
              <a:rPr lang="en-US" dirty="0"/>
              <a:t>Lesson 1 </a:t>
            </a:r>
          </a:p>
        </p:txBody>
      </p:sp>
      <p:pic>
        <p:nvPicPr>
          <p:cNvPr id="5" name="Picture 4">
            <a:extLst>
              <a:ext uri="{FF2B5EF4-FFF2-40B4-BE49-F238E27FC236}">
                <a16:creationId xmlns:a16="http://schemas.microsoft.com/office/drawing/2014/main" id="{11B5EA5A-4A6B-4C54-9961-7D34CCDD62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100" y="1667695"/>
            <a:ext cx="3915580" cy="2427941"/>
          </a:xfrm>
          <a:prstGeom prst="rect">
            <a:avLst/>
          </a:prstGeom>
          <a:ln>
            <a:solidFill>
              <a:schemeClr val="tx1"/>
            </a:solidFill>
          </a:ln>
        </p:spPr>
      </p:pic>
      <p:pic>
        <p:nvPicPr>
          <p:cNvPr id="6" name="Picture 5">
            <a:extLst>
              <a:ext uri="{FF2B5EF4-FFF2-40B4-BE49-F238E27FC236}">
                <a16:creationId xmlns:a16="http://schemas.microsoft.com/office/drawing/2014/main" id="{E40B3B38-D615-4425-89AA-5699F9F7FC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2100" y="4287077"/>
            <a:ext cx="3925571" cy="807440"/>
          </a:xfrm>
          <a:prstGeom prst="rect">
            <a:avLst/>
          </a:prstGeom>
          <a:ln>
            <a:solidFill>
              <a:schemeClr val="tx1"/>
            </a:solidFill>
          </a:ln>
        </p:spPr>
      </p:pic>
      <p:pic>
        <p:nvPicPr>
          <p:cNvPr id="7" name="Picture 6">
            <a:extLst>
              <a:ext uri="{FF2B5EF4-FFF2-40B4-BE49-F238E27FC236}">
                <a16:creationId xmlns:a16="http://schemas.microsoft.com/office/drawing/2014/main" id="{ADBCF23B-DC45-43E6-B634-D0BEA52B62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01560" y="2060556"/>
            <a:ext cx="3382771" cy="2452752"/>
          </a:xfrm>
          <a:prstGeom prst="rect">
            <a:avLst/>
          </a:prstGeom>
          <a:ln>
            <a:solidFill>
              <a:schemeClr val="tx1"/>
            </a:solidFill>
          </a:ln>
        </p:spPr>
      </p:pic>
      <p:sp>
        <p:nvSpPr>
          <p:cNvPr id="8" name="TextBox 7">
            <a:extLst>
              <a:ext uri="{FF2B5EF4-FFF2-40B4-BE49-F238E27FC236}">
                <a16:creationId xmlns:a16="http://schemas.microsoft.com/office/drawing/2014/main" id="{A0732BC6-77A4-480B-BD9A-FAAC0B246DAB}"/>
              </a:ext>
            </a:extLst>
          </p:cNvPr>
          <p:cNvSpPr txBox="1"/>
          <p:nvPr/>
        </p:nvSpPr>
        <p:spPr>
          <a:xfrm>
            <a:off x="382098" y="5763196"/>
            <a:ext cx="1140940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Reference</a:t>
            </a:r>
          </a:p>
          <a:p>
            <a:r>
              <a:rPr lang="en-GB" sz="1400" dirty="0" err="1">
                <a:latin typeface="Arial" panose="020B0604020202020204" pitchFamily="34" charset="0"/>
                <a:cs typeface="Arial" panose="020B0604020202020204" pitchFamily="34" charset="0"/>
                <a:hlinkClick r:id="rId6"/>
              </a:rPr>
              <a:t>NEoLC</a:t>
            </a:r>
            <a:r>
              <a:rPr lang="en-GB" sz="1400" dirty="0">
                <a:latin typeface="Arial" panose="020B0604020202020204" pitchFamily="34" charset="0"/>
                <a:cs typeface="Arial" panose="020B0604020202020204" pitchFamily="34" charset="0"/>
                <a:hlinkClick r:id="rId6"/>
              </a:rPr>
              <a:t> Improving end of life care – Advanced Care Planning: It all ADSE up</a:t>
            </a:r>
            <a:endParaRPr lang="en-GB" sz="1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9E03983-42E0-4364-A292-1A8AE75569E4}"/>
                  </a:ext>
                </a:extLst>
              </p14:cNvPr>
              <p14:cNvContentPartPr/>
              <p14:nvPr/>
            </p14:nvContentPartPr>
            <p14:xfrm>
              <a:off x="5487401" y="4287077"/>
              <a:ext cx="961200" cy="25200"/>
            </p14:xfrm>
          </p:contentPart>
        </mc:Choice>
        <mc:Fallback xmlns="">
          <p:pic>
            <p:nvPicPr>
              <p:cNvPr id="13" name="Ink 12">
                <a:extLst>
                  <a:ext uri="{FF2B5EF4-FFF2-40B4-BE49-F238E27FC236}">
                    <a16:creationId xmlns:a16="http://schemas.microsoft.com/office/drawing/2014/main" id="{19E03983-42E0-4364-A292-1A8AE75569E4}"/>
                  </a:ext>
                </a:extLst>
              </p:cNvPr>
              <p:cNvPicPr/>
              <p:nvPr/>
            </p:nvPicPr>
            <p:blipFill>
              <a:blip r:embed="rId8"/>
              <a:stretch>
                <a:fillRect/>
              </a:stretch>
            </p:blipFill>
            <p:spPr>
              <a:xfrm>
                <a:off x="5433761" y="4179077"/>
                <a:ext cx="1068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436F42D4-DF90-428E-BFB3-771577A26D98}"/>
                  </a:ext>
                </a:extLst>
              </p14:cNvPr>
              <p14:cNvContentPartPr/>
              <p14:nvPr/>
            </p14:nvContentPartPr>
            <p14:xfrm>
              <a:off x="1590135" y="4713330"/>
              <a:ext cx="2028240" cy="20520"/>
            </p14:xfrm>
          </p:contentPart>
        </mc:Choice>
        <mc:Fallback xmlns="">
          <p:pic>
            <p:nvPicPr>
              <p:cNvPr id="15" name="Ink 14">
                <a:extLst>
                  <a:ext uri="{FF2B5EF4-FFF2-40B4-BE49-F238E27FC236}">
                    <a16:creationId xmlns:a16="http://schemas.microsoft.com/office/drawing/2014/main" id="{436F42D4-DF90-428E-BFB3-771577A26D98}"/>
                  </a:ext>
                </a:extLst>
              </p:cNvPr>
              <p:cNvPicPr/>
              <p:nvPr/>
            </p:nvPicPr>
            <p:blipFill>
              <a:blip r:embed="rId10"/>
              <a:stretch>
                <a:fillRect/>
              </a:stretch>
            </p:blipFill>
            <p:spPr>
              <a:xfrm>
                <a:off x="1536135" y="4605690"/>
                <a:ext cx="2135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3B18E283-2643-4B15-8A0C-D2258A808C83}"/>
                  </a:ext>
                </a:extLst>
              </p14:cNvPr>
              <p14:cNvContentPartPr/>
              <p14:nvPr/>
            </p14:nvContentPartPr>
            <p14:xfrm>
              <a:off x="2466735" y="3047610"/>
              <a:ext cx="1551600" cy="10080"/>
            </p14:xfrm>
          </p:contentPart>
        </mc:Choice>
        <mc:Fallback xmlns="">
          <p:pic>
            <p:nvPicPr>
              <p:cNvPr id="19" name="Ink 18">
                <a:extLst>
                  <a:ext uri="{FF2B5EF4-FFF2-40B4-BE49-F238E27FC236}">
                    <a16:creationId xmlns:a16="http://schemas.microsoft.com/office/drawing/2014/main" id="{3B18E283-2643-4B15-8A0C-D2258A808C83}"/>
                  </a:ext>
                </a:extLst>
              </p:cNvPr>
              <p:cNvPicPr/>
              <p:nvPr/>
            </p:nvPicPr>
            <p:blipFill>
              <a:blip r:embed="rId12"/>
              <a:stretch>
                <a:fillRect/>
              </a:stretch>
            </p:blipFill>
            <p:spPr>
              <a:xfrm>
                <a:off x="2412735" y="2939970"/>
                <a:ext cx="165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A51D533C-4EA5-40D4-A1F5-20CD702D22D2}"/>
                  </a:ext>
                </a:extLst>
              </p14:cNvPr>
              <p14:cNvContentPartPr/>
              <p14:nvPr/>
            </p14:nvContentPartPr>
            <p14:xfrm>
              <a:off x="590055" y="3209250"/>
              <a:ext cx="570600" cy="360"/>
            </p14:xfrm>
          </p:contentPart>
        </mc:Choice>
        <mc:Fallback xmlns="">
          <p:pic>
            <p:nvPicPr>
              <p:cNvPr id="20" name="Ink 19">
                <a:extLst>
                  <a:ext uri="{FF2B5EF4-FFF2-40B4-BE49-F238E27FC236}">
                    <a16:creationId xmlns:a16="http://schemas.microsoft.com/office/drawing/2014/main" id="{A51D533C-4EA5-40D4-A1F5-20CD702D22D2}"/>
                  </a:ext>
                </a:extLst>
              </p:cNvPr>
              <p:cNvPicPr/>
              <p:nvPr/>
            </p:nvPicPr>
            <p:blipFill>
              <a:blip r:embed="rId14"/>
              <a:stretch>
                <a:fillRect/>
              </a:stretch>
            </p:blipFill>
            <p:spPr>
              <a:xfrm>
                <a:off x="536415" y="3101610"/>
                <a:ext cx="678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74FC9AC1-D9B4-4918-9DF3-D45FD8BDE12C}"/>
                  </a:ext>
                </a:extLst>
              </p14:cNvPr>
              <p14:cNvContentPartPr/>
              <p14:nvPr/>
            </p14:nvContentPartPr>
            <p14:xfrm>
              <a:off x="3514335" y="2580690"/>
              <a:ext cx="533160" cy="360"/>
            </p14:xfrm>
          </p:contentPart>
        </mc:Choice>
        <mc:Fallback xmlns="">
          <p:pic>
            <p:nvPicPr>
              <p:cNvPr id="22" name="Ink 21">
                <a:extLst>
                  <a:ext uri="{FF2B5EF4-FFF2-40B4-BE49-F238E27FC236}">
                    <a16:creationId xmlns:a16="http://schemas.microsoft.com/office/drawing/2014/main" id="{74FC9AC1-D9B4-4918-9DF3-D45FD8BDE12C}"/>
                  </a:ext>
                </a:extLst>
              </p:cNvPr>
              <p:cNvPicPr/>
              <p:nvPr/>
            </p:nvPicPr>
            <p:blipFill>
              <a:blip r:embed="rId16"/>
              <a:stretch>
                <a:fillRect/>
              </a:stretch>
            </p:blipFill>
            <p:spPr>
              <a:xfrm>
                <a:off x="3460335" y="2473050"/>
                <a:ext cx="640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2793ED5C-0A5A-42F2-B6D9-46D7D622A3EB}"/>
                  </a:ext>
                </a:extLst>
              </p14:cNvPr>
              <p14:cNvContentPartPr/>
              <p14:nvPr/>
            </p14:nvContentPartPr>
            <p14:xfrm>
              <a:off x="5487401" y="4025108"/>
              <a:ext cx="599400" cy="360"/>
            </p14:xfrm>
          </p:contentPart>
        </mc:Choice>
        <mc:Fallback xmlns="">
          <p:pic>
            <p:nvPicPr>
              <p:cNvPr id="12" name="Ink 11">
                <a:extLst>
                  <a:ext uri="{FF2B5EF4-FFF2-40B4-BE49-F238E27FC236}">
                    <a16:creationId xmlns:a16="http://schemas.microsoft.com/office/drawing/2014/main" id="{2793ED5C-0A5A-42F2-B6D9-46D7D622A3EB}"/>
                  </a:ext>
                </a:extLst>
              </p:cNvPr>
              <p:cNvPicPr/>
              <p:nvPr/>
            </p:nvPicPr>
            <p:blipFill>
              <a:blip r:embed="rId18"/>
              <a:stretch>
                <a:fillRect/>
              </a:stretch>
            </p:blipFill>
            <p:spPr>
              <a:xfrm>
                <a:off x="5433761" y="3917468"/>
                <a:ext cx="707040" cy="216000"/>
              </a:xfrm>
              <a:prstGeom prst="rect">
                <a:avLst/>
              </a:prstGeom>
            </p:spPr>
          </p:pic>
        </mc:Fallback>
      </mc:AlternateContent>
    </p:spTree>
    <p:extLst>
      <p:ext uri="{BB962C8B-B14F-4D97-AF65-F5344CB8AC3E}">
        <p14:creationId xmlns:p14="http://schemas.microsoft.com/office/powerpoint/2010/main" val="2961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1B892-E91C-4620-BF49-95A46068D32D}"/>
              </a:ext>
            </a:extLst>
          </p:cNvPr>
          <p:cNvSpPr>
            <a:spLocks noGrp="1"/>
          </p:cNvSpPr>
          <p:nvPr>
            <p:ph type="title"/>
          </p:nvPr>
        </p:nvSpPr>
        <p:spPr/>
        <p:txBody>
          <a:bodyPr/>
          <a:lstStyle/>
          <a:p>
            <a:r>
              <a:rPr lang="en-GB" dirty="0"/>
              <a:t>Electronic Palliative Care Coordination System (</a:t>
            </a:r>
            <a:r>
              <a:rPr lang="en-GB" dirty="0" err="1"/>
              <a:t>EPaCCS</a:t>
            </a:r>
            <a:r>
              <a:rPr lang="en-GB" dirty="0"/>
              <a:t>)</a:t>
            </a:r>
          </a:p>
        </p:txBody>
      </p:sp>
      <p:sp>
        <p:nvSpPr>
          <p:cNvPr id="4" name="Footer Placeholder 3">
            <a:extLst>
              <a:ext uri="{FF2B5EF4-FFF2-40B4-BE49-F238E27FC236}">
                <a16:creationId xmlns:a16="http://schemas.microsoft.com/office/drawing/2014/main" id="{9C7247BE-106C-4BA4-947C-544370B49928}"/>
              </a:ext>
            </a:extLst>
          </p:cNvPr>
          <p:cNvSpPr>
            <a:spLocks noGrp="1"/>
          </p:cNvSpPr>
          <p:nvPr>
            <p:ph type="ftr" sz="quarter" idx="3"/>
          </p:nvPr>
        </p:nvSpPr>
        <p:spPr/>
        <p:txBody>
          <a:bodyPr/>
          <a:lstStyle/>
          <a:p>
            <a:r>
              <a:rPr lang="en-US" dirty="0"/>
              <a:t>Lesson 1</a:t>
            </a:r>
          </a:p>
        </p:txBody>
      </p:sp>
      <p:sp>
        <p:nvSpPr>
          <p:cNvPr id="5" name="Content Placeholder 1">
            <a:extLst>
              <a:ext uri="{FF2B5EF4-FFF2-40B4-BE49-F238E27FC236}">
                <a16:creationId xmlns:a16="http://schemas.microsoft.com/office/drawing/2014/main" id="{D7413132-67CA-4087-8ADF-DE1B1B8919F9}"/>
              </a:ext>
            </a:extLst>
          </p:cNvPr>
          <p:cNvSpPr txBox="1">
            <a:spLocks/>
          </p:cNvSpPr>
          <p:nvPr/>
        </p:nvSpPr>
        <p:spPr>
          <a:xfrm>
            <a:off x="8022336" y="1704579"/>
            <a:ext cx="3572256" cy="4390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buFont typeface="Wingdings" panose="05000000000000000000" pitchFamily="2" charset="2"/>
              <a:buChar char="ü"/>
            </a:pPr>
            <a:r>
              <a:rPr lang="en-GB" sz="1600" dirty="0"/>
              <a:t>People are central in developing and agreeing their PCSP.</a:t>
            </a:r>
          </a:p>
          <a:p>
            <a:pPr marL="271463" indent="-271463">
              <a:buFont typeface="Wingdings" panose="05000000000000000000" pitchFamily="2" charset="2"/>
              <a:buChar char="ü"/>
            </a:pPr>
            <a:r>
              <a:rPr lang="en-GB" sz="1600" dirty="0"/>
              <a:t>People have proactive, personalised conversations which focus on what matters to them.</a:t>
            </a:r>
          </a:p>
          <a:p>
            <a:pPr>
              <a:buFont typeface="Wingdings" panose="05000000000000000000" pitchFamily="2" charset="2"/>
              <a:buChar char="ü"/>
            </a:pPr>
            <a:r>
              <a:rPr lang="en-GB" sz="1600" dirty="0"/>
              <a:t>People agree the health and wellbeing outcomes they want to achieve, in partnership with the relevant professionals.</a:t>
            </a:r>
          </a:p>
          <a:p>
            <a:pPr marL="271463" indent="-271463">
              <a:buFont typeface="Wingdings" panose="05000000000000000000" pitchFamily="2" charset="2"/>
              <a:buChar char="ü"/>
            </a:pPr>
            <a:r>
              <a:rPr lang="en-GB" sz="1600" dirty="0"/>
              <a:t>Each person has a sharable personalised care and support plan.</a:t>
            </a:r>
          </a:p>
          <a:p>
            <a:pPr marL="271463" indent="-271463">
              <a:buNone/>
            </a:pPr>
            <a:r>
              <a:rPr lang="en-GB" sz="1600" dirty="0"/>
              <a:t>?   People have the opportunity to   formally and informally review their care plan.</a:t>
            </a:r>
          </a:p>
        </p:txBody>
      </p:sp>
      <p:sp>
        <p:nvSpPr>
          <p:cNvPr id="6" name="TextBox 5">
            <a:extLst>
              <a:ext uri="{FF2B5EF4-FFF2-40B4-BE49-F238E27FC236}">
                <a16:creationId xmlns:a16="http://schemas.microsoft.com/office/drawing/2014/main" id="{3AE44B39-0954-458B-8F61-35521AA16875}"/>
              </a:ext>
            </a:extLst>
          </p:cNvPr>
          <p:cNvSpPr txBox="1"/>
          <p:nvPr/>
        </p:nvSpPr>
        <p:spPr>
          <a:xfrm>
            <a:off x="614921" y="5594776"/>
            <a:ext cx="11409407"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Reference</a:t>
            </a:r>
          </a:p>
          <a:p>
            <a:r>
              <a:rPr lang="en-GB" sz="1400" dirty="0">
                <a:latin typeface="Arial" panose="020B0604020202020204" pitchFamily="34" charset="0"/>
                <a:cs typeface="Arial" panose="020B0604020202020204" pitchFamily="34" charset="0"/>
                <a:hlinkClick r:id="rId3"/>
              </a:rPr>
              <a:t>BMJ – Crash course in </a:t>
            </a:r>
            <a:r>
              <a:rPr lang="en-GB" sz="1400" dirty="0" err="1">
                <a:latin typeface="Arial" panose="020B0604020202020204" pitchFamily="34" charset="0"/>
                <a:cs typeface="Arial" panose="020B0604020202020204" pitchFamily="34" charset="0"/>
                <a:hlinkClick r:id="rId3"/>
              </a:rPr>
              <a:t>EPaCCS</a:t>
            </a:r>
            <a:r>
              <a:rPr lang="en-GB" sz="1400" dirty="0">
                <a:latin typeface="Arial" panose="020B0604020202020204" pitchFamily="34" charset="0"/>
                <a:cs typeface="Arial" panose="020B0604020202020204" pitchFamily="34" charset="0"/>
                <a:hlinkClick r:id="rId3"/>
              </a:rPr>
              <a:t>: 8 years of successes and failures in patient data sharing to learn from</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hlinkClick r:id="rId4"/>
              </a:rPr>
              <a:t>The End of Life Partnership - </a:t>
            </a:r>
            <a:r>
              <a:rPr lang="en-GB" sz="1400" dirty="0" err="1">
                <a:latin typeface="Arial" panose="020B0604020202020204" pitchFamily="34" charset="0"/>
                <a:cs typeface="Arial" panose="020B0604020202020204" pitchFamily="34" charset="0"/>
                <a:hlinkClick r:id="rId4"/>
              </a:rPr>
              <a:t>EPaCCS</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B32822-1A20-42E0-B665-5327738A8AEE}"/>
              </a:ext>
            </a:extLst>
          </p:cNvPr>
          <p:cNvSpPr txBox="1"/>
          <p:nvPr/>
        </p:nvSpPr>
        <p:spPr>
          <a:xfrm>
            <a:off x="614921" y="2037806"/>
            <a:ext cx="7066039" cy="3539430"/>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EPaCCS</a:t>
            </a:r>
            <a:r>
              <a:rPr lang="en-GB" sz="1600" dirty="0">
                <a:latin typeface="Arial" panose="020B0604020202020204" pitchFamily="34" charset="0"/>
                <a:cs typeface="Arial" panose="020B0604020202020204" pitchFamily="34" charset="0"/>
              </a:rPr>
              <a:t> facilitates a structured care planning conversation.</a:t>
            </a:r>
          </a:p>
          <a:p>
            <a:endParaRPr lang="en-GB" sz="1600" dirty="0">
              <a:latin typeface="Arial" panose="020B0604020202020204" pitchFamily="34" charset="0"/>
              <a:cs typeface="Arial" panose="020B0604020202020204" pitchFamily="34" charset="0"/>
            </a:endParaRPr>
          </a:p>
          <a:p>
            <a:r>
              <a:rPr lang="en-GB" sz="1600" dirty="0" err="1">
                <a:latin typeface="Arial" panose="020B0604020202020204" pitchFamily="34" charset="0"/>
                <a:cs typeface="Arial" panose="020B0604020202020204" pitchFamily="34" charset="0"/>
              </a:rPr>
              <a:t>EPaCCS</a:t>
            </a:r>
            <a:r>
              <a:rPr lang="en-GB" sz="1600" dirty="0">
                <a:latin typeface="Arial" panose="020B0604020202020204" pitchFamily="34" charset="0"/>
                <a:cs typeface="Arial" panose="020B0604020202020204" pitchFamily="34" charset="0"/>
              </a:rPr>
              <a:t> aim to provide up-to-date key information about patients believed to be in the last year of their life in order to improve communication and coordination and ensure that all those involved in a patient's care are aware of their wishes, preferences and advance care plan.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number of trusts offer printed copies of the information contained within </a:t>
            </a:r>
            <a:r>
              <a:rPr lang="en-GB" sz="1600" dirty="0" err="1">
                <a:latin typeface="Arial" panose="020B0604020202020204" pitchFamily="34" charset="0"/>
                <a:cs typeface="Arial" panose="020B0604020202020204" pitchFamily="34" charset="0"/>
              </a:rPr>
              <a:t>EPaCCS</a:t>
            </a:r>
            <a:r>
              <a:rPr lang="en-GB" sz="1600" dirty="0">
                <a:latin typeface="Arial" panose="020B0604020202020204" pitchFamily="34" charset="0"/>
                <a:cs typeface="Arial" panose="020B0604020202020204" pitchFamily="34" charset="0"/>
              </a:rPr>
              <a:t> to patients.  Reviews normally occur after a significant change in the patients condition.</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405A7-EE5B-4A34-864C-DDE95EB5C174}"/>
              </a:ext>
            </a:extLst>
          </p:cNvPr>
          <p:cNvSpPr>
            <a:spLocks noGrp="1"/>
          </p:cNvSpPr>
          <p:nvPr>
            <p:ph sz="quarter" idx="10"/>
          </p:nvPr>
        </p:nvSpPr>
        <p:spPr/>
        <p:txBody>
          <a:bodyPr/>
          <a:lstStyle/>
          <a:p>
            <a:r>
              <a:rPr lang="en-GB" sz="2000" dirty="0"/>
              <a:t>PCSP conversations should be a process of sharing information, identifying medical and non-medical support needs, discussing options, contingency planning, setting goals, documenting the discussion and monitoring progress through regular review.</a:t>
            </a:r>
          </a:p>
          <a:p>
            <a:r>
              <a:rPr lang="en-GB" sz="2000" dirty="0"/>
              <a:t>It is about a different conversation, starting with what matters and</a:t>
            </a:r>
            <a:r>
              <a:rPr lang="en-GB" sz="2000" dirty="0">
                <a:solidFill>
                  <a:srgbClr val="000000"/>
                </a:solidFill>
              </a:rPr>
              <a:t> then recognising people as equals and experts in their own lives.</a:t>
            </a:r>
          </a:p>
          <a:p>
            <a:r>
              <a:rPr lang="en-GB" sz="2000" dirty="0"/>
              <a:t>PCSP is one of 30 LTP metrics - the LTP stipulates that “</a:t>
            </a:r>
            <a:r>
              <a:rPr lang="en-GB" sz="2000" dirty="0">
                <a:solidFill>
                  <a:srgbClr val="000000"/>
                </a:solidFill>
              </a:rPr>
              <a:t>proactive and </a:t>
            </a:r>
            <a:r>
              <a:rPr lang="en-GB" sz="2000" dirty="0"/>
              <a:t>personalised care planning will be introduced for everyone identified as being in their last year of life”.</a:t>
            </a:r>
          </a:p>
          <a:p>
            <a:r>
              <a:rPr lang="en-GB" sz="2000" dirty="0"/>
              <a:t>PCSP is aligned to Ambitions 1, 2  and 4.</a:t>
            </a:r>
          </a:p>
          <a:p>
            <a:r>
              <a:rPr lang="en-GB" sz="2000" dirty="0"/>
              <a:t>PCSP may encompass, but is not limited to, advance care planning.  PCSP is essentially an umbrella term.</a:t>
            </a:r>
          </a:p>
          <a:p>
            <a:pPr marL="0" indent="0">
              <a:buNone/>
            </a:pPr>
            <a:endParaRPr lang="en-GB" sz="2000" dirty="0"/>
          </a:p>
          <a:p>
            <a:pPr marL="0" indent="0">
              <a:buNone/>
            </a:pPr>
            <a:r>
              <a:rPr lang="en-GB" sz="2000" dirty="0"/>
              <a:t>Lesson 2 aims to demonstrate skills and behaviours which enable the process of PCSP to be initiated and conducted in a way that is person-centred and supportive of the person.  </a:t>
            </a:r>
          </a:p>
          <a:p>
            <a:pPr marL="0" indent="0">
              <a:buNone/>
            </a:pPr>
            <a:endParaRPr lang="en-GB" sz="2000" dirty="0"/>
          </a:p>
        </p:txBody>
      </p:sp>
      <p:sp>
        <p:nvSpPr>
          <p:cNvPr id="3" name="Title 2">
            <a:extLst>
              <a:ext uri="{FF2B5EF4-FFF2-40B4-BE49-F238E27FC236}">
                <a16:creationId xmlns:a16="http://schemas.microsoft.com/office/drawing/2014/main" id="{C51332A6-B6D5-43D1-8BA0-5BA349D212B6}"/>
              </a:ext>
            </a:extLst>
          </p:cNvPr>
          <p:cNvSpPr>
            <a:spLocks noGrp="1"/>
          </p:cNvSpPr>
          <p:nvPr>
            <p:ph type="title"/>
          </p:nvPr>
        </p:nvSpPr>
        <p:spPr/>
        <p:txBody>
          <a:bodyPr/>
          <a:lstStyle/>
          <a:p>
            <a:r>
              <a:rPr lang="en-GB" dirty="0"/>
              <a:t>Key learning</a:t>
            </a:r>
          </a:p>
        </p:txBody>
      </p:sp>
      <p:sp>
        <p:nvSpPr>
          <p:cNvPr id="5" name="Footer Placeholder 3">
            <a:extLst>
              <a:ext uri="{FF2B5EF4-FFF2-40B4-BE49-F238E27FC236}">
                <a16:creationId xmlns:a16="http://schemas.microsoft.com/office/drawing/2014/main" id="{5EBE5015-CD3A-4B90-A88E-0A88EEFFCD5C}"/>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217088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0316899" cy="3985628"/>
          </a:xfrm>
        </p:spPr>
        <p:txBody>
          <a:bodyPr/>
          <a:lstStyle/>
          <a:p>
            <a:pPr marL="0" indent="0">
              <a:buNone/>
            </a:pPr>
            <a:r>
              <a:rPr lang="en-GB" sz="2000" b="1" dirty="0"/>
              <a:t>Aim</a:t>
            </a:r>
            <a:r>
              <a:rPr lang="en-GB" sz="2000" dirty="0"/>
              <a:t>: To demonstrate clarity about what Personalised Care and Support Plan (PCSP) is, and is not, and how this fits with other palliative and end of life care-related planning tools, e.g. </a:t>
            </a:r>
            <a:r>
              <a:rPr lang="en-GB" sz="2000" dirty="0" err="1"/>
              <a:t>ReSPECT</a:t>
            </a:r>
            <a:r>
              <a:rPr lang="en-GB" sz="2000" dirty="0"/>
              <a:t>, Advance Care Planning (ACP), etc. </a:t>
            </a:r>
          </a:p>
          <a:p>
            <a:pPr marL="0" indent="0">
              <a:buNone/>
            </a:pPr>
            <a:endParaRPr lang="en-GB" sz="2000" dirty="0"/>
          </a:p>
          <a:p>
            <a:pPr marL="0" indent="0">
              <a:buNone/>
            </a:pPr>
            <a:r>
              <a:rPr lang="en-GB" sz="2000" b="1" dirty="0"/>
              <a:t>Content</a:t>
            </a:r>
            <a:r>
              <a:rPr lang="en-GB" sz="2000" dirty="0"/>
              <a:t>:</a:t>
            </a:r>
          </a:p>
          <a:p>
            <a:r>
              <a:rPr lang="en-GB" sz="2000" dirty="0"/>
              <a:t>Why is care planning important?</a:t>
            </a:r>
          </a:p>
          <a:p>
            <a:r>
              <a:rPr lang="en-GB" sz="2000" dirty="0"/>
              <a:t>Definition of PCSP</a:t>
            </a:r>
          </a:p>
          <a:p>
            <a:r>
              <a:rPr lang="en-GB" sz="2000" dirty="0"/>
              <a:t>Demonstrate how fits in with other End of Life (</a:t>
            </a:r>
            <a:r>
              <a:rPr lang="en-GB" sz="2000" dirty="0" err="1"/>
              <a:t>EoL</a:t>
            </a:r>
            <a:r>
              <a:rPr lang="en-GB" sz="2000" dirty="0"/>
              <a:t>) planning tools</a:t>
            </a:r>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Lesson 1</a:t>
            </a:r>
          </a:p>
        </p:txBody>
      </p:sp>
      <p:sp>
        <p:nvSpPr>
          <p:cNvPr id="5" name="Footer Placeholder 3">
            <a:extLst>
              <a:ext uri="{FF2B5EF4-FFF2-40B4-BE49-F238E27FC236}">
                <a16:creationId xmlns:a16="http://schemas.microsoft.com/office/drawing/2014/main" id="{DC36281C-57EE-4F04-9329-3024B5818A86}"/>
              </a:ext>
            </a:extLst>
          </p:cNvPr>
          <p:cNvSpPr>
            <a:spLocks noGrp="1"/>
          </p:cNvSpPr>
          <p:nvPr>
            <p:ph type="ftr" sz="quarter" idx="3"/>
          </p:nvPr>
        </p:nvSpPr>
        <p:spPr>
          <a:xfrm>
            <a:off x="920902" y="6344326"/>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33573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1DA0B-C768-4E48-A39D-80CC4F655875}"/>
              </a:ext>
            </a:extLst>
          </p:cNvPr>
          <p:cNvSpPr>
            <a:spLocks noGrp="1"/>
          </p:cNvSpPr>
          <p:nvPr>
            <p:ph type="title"/>
          </p:nvPr>
        </p:nvSpPr>
        <p:spPr>
          <a:xfrm>
            <a:off x="1218425" y="345893"/>
            <a:ext cx="8756073" cy="611649"/>
          </a:xfrm>
        </p:spPr>
        <p:txBody>
          <a:bodyPr/>
          <a:lstStyle/>
          <a:p>
            <a:r>
              <a:rPr lang="en-GB" b="1" dirty="0">
                <a:solidFill>
                  <a:srgbClr val="0070C0"/>
                </a:solidFill>
              </a:rPr>
              <a:t>Why is taking a personalised approach to care planning important?</a:t>
            </a:r>
          </a:p>
        </p:txBody>
      </p:sp>
      <p:pic>
        <p:nvPicPr>
          <p:cNvPr id="5" name="Max Neill">
            <a:hlinkClick r:id="" action="ppaction://media"/>
            <a:extLst>
              <a:ext uri="{FF2B5EF4-FFF2-40B4-BE49-F238E27FC236}">
                <a16:creationId xmlns:a16="http://schemas.microsoft.com/office/drawing/2014/main" id="{EE423B9C-6937-4C08-B490-55B4F6CD49A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2384" y="1479369"/>
            <a:ext cx="8947090" cy="5032738"/>
          </a:xfrm>
          <a:prstGeom prst="rect">
            <a:avLst/>
          </a:prstGeom>
        </p:spPr>
      </p:pic>
    </p:spTree>
    <p:extLst>
      <p:ext uri="{BB962C8B-B14F-4D97-AF65-F5344CB8AC3E}">
        <p14:creationId xmlns:p14="http://schemas.microsoft.com/office/powerpoint/2010/main" val="38193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924E44-5EAB-4199-B12F-9133196ADBD2}"/>
              </a:ext>
            </a:extLst>
          </p:cNvPr>
          <p:cNvSpPr>
            <a:spLocks noGrp="1"/>
          </p:cNvSpPr>
          <p:nvPr>
            <p:ph sz="quarter" idx="10"/>
          </p:nvPr>
        </p:nvSpPr>
        <p:spPr/>
        <p:txBody>
          <a:bodyPr/>
          <a:lstStyle/>
          <a:p>
            <a:r>
              <a:rPr lang="en-GB" sz="1800" dirty="0"/>
              <a:t>National surveys tell us that over 40% of people want to be more involved in decisions about their care.  Similarly 40% of people living with long term conditions want more support to manage their health and wellbeing on a day to day basis.</a:t>
            </a:r>
          </a:p>
          <a:p>
            <a:r>
              <a:rPr lang="en-GB" sz="1800" dirty="0"/>
              <a:t>By involving people in decisions about their health and care we will improve health and wellbeing, improve the quality of care and ensure people make informed use of available healthcare resources.</a:t>
            </a:r>
          </a:p>
        </p:txBody>
      </p:sp>
      <p:sp>
        <p:nvSpPr>
          <p:cNvPr id="3" name="Title 2">
            <a:extLst>
              <a:ext uri="{FF2B5EF4-FFF2-40B4-BE49-F238E27FC236}">
                <a16:creationId xmlns:a16="http://schemas.microsoft.com/office/drawing/2014/main" id="{3706ED19-DEE2-4DDC-8EB3-F277E59D0572}"/>
              </a:ext>
            </a:extLst>
          </p:cNvPr>
          <p:cNvSpPr>
            <a:spLocks noGrp="1"/>
          </p:cNvSpPr>
          <p:nvPr>
            <p:ph type="title"/>
          </p:nvPr>
        </p:nvSpPr>
        <p:spPr>
          <a:xfrm>
            <a:off x="614921" y="854465"/>
            <a:ext cx="10218983" cy="611649"/>
          </a:xfrm>
        </p:spPr>
        <p:txBody>
          <a:bodyPr/>
          <a:lstStyle/>
          <a:p>
            <a:r>
              <a:rPr lang="en-GB" dirty="0"/>
              <a:t>Why involve people in their own health and care?</a:t>
            </a:r>
          </a:p>
        </p:txBody>
      </p:sp>
      <p:pic>
        <p:nvPicPr>
          <p:cNvPr id="5" name="Picture 4">
            <a:hlinkClick r:id="rId3"/>
            <a:extLst>
              <a:ext uri="{FF2B5EF4-FFF2-40B4-BE49-F238E27FC236}">
                <a16:creationId xmlns:a16="http://schemas.microsoft.com/office/drawing/2014/main" id="{546200B5-39FA-41B0-9A09-E12A4EA3A7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6198" y="3995132"/>
            <a:ext cx="2595561" cy="1629619"/>
          </a:xfrm>
          <a:prstGeom prst="rect">
            <a:avLst/>
          </a:prstGeom>
        </p:spPr>
      </p:pic>
      <p:sp>
        <p:nvSpPr>
          <p:cNvPr id="6" name="Content Placeholder 1">
            <a:extLst>
              <a:ext uri="{FF2B5EF4-FFF2-40B4-BE49-F238E27FC236}">
                <a16:creationId xmlns:a16="http://schemas.microsoft.com/office/drawing/2014/main" id="{3229551C-9162-4047-B1C4-C72C99BFE5B3}"/>
              </a:ext>
            </a:extLst>
          </p:cNvPr>
          <p:cNvSpPr txBox="1">
            <a:spLocks/>
          </p:cNvSpPr>
          <p:nvPr/>
        </p:nvSpPr>
        <p:spPr>
          <a:xfrm>
            <a:off x="614921" y="3429000"/>
            <a:ext cx="8292266" cy="2244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Personalised care and support planning is a systematic way of ensuring that individuals living with one or more long term condition are supported through proactive conversations, with their clinician or health and care professionals. These conversations should focus on what matters most to that individual (their personal goals) and the support they need to manage their health and wellbeing. </a:t>
            </a:r>
            <a:r>
              <a:rPr lang="en-GB" sz="1800" b="1" dirty="0"/>
              <a:t>It should be a process of sharing information, identifying medical and non-medical support needs, discussing options, contingency planning, setting goals, documenting the discussion and monitoring progress through regular review. </a:t>
            </a:r>
          </a:p>
        </p:txBody>
      </p:sp>
      <p:sp>
        <p:nvSpPr>
          <p:cNvPr id="8" name="Footer Placeholder 3">
            <a:extLst>
              <a:ext uri="{FF2B5EF4-FFF2-40B4-BE49-F238E27FC236}">
                <a16:creationId xmlns:a16="http://schemas.microsoft.com/office/drawing/2014/main" id="{0C754190-DE99-41B4-B60A-5C0D2B257318}"/>
              </a:ext>
            </a:extLst>
          </p:cNvPr>
          <p:cNvSpPr>
            <a:spLocks noGrp="1"/>
          </p:cNvSpPr>
          <p:nvPr>
            <p:ph type="ftr" sz="quarter" idx="3"/>
          </p:nvPr>
        </p:nvSpPr>
        <p:spPr>
          <a:xfrm>
            <a:off x="920902" y="6344326"/>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311344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0316899" cy="3985628"/>
          </a:xfrm>
        </p:spPr>
        <p:txBody>
          <a:bodyPr/>
          <a:lstStyle/>
          <a:p>
            <a:r>
              <a:rPr lang="en-GB" sz="2000" dirty="0"/>
              <a:t>Personalised Care and Support Planning is a series of facilitated </a:t>
            </a:r>
            <a:r>
              <a:rPr lang="en-GB" sz="2000" dirty="0">
                <a:highlight>
                  <a:srgbClr val="00FFFF"/>
                </a:highlight>
              </a:rPr>
              <a:t>conversations</a:t>
            </a:r>
            <a:r>
              <a:rPr lang="en-GB" sz="2000" dirty="0"/>
              <a:t> in which the person, or those who know them well, actively participates to explore the management of their health and well-being within the context of their whole life and family situation.</a:t>
            </a:r>
          </a:p>
          <a:p>
            <a:r>
              <a:rPr lang="en-GB" sz="2000" dirty="0"/>
              <a:t>The process </a:t>
            </a:r>
            <a:r>
              <a:rPr lang="en-GB" sz="2000" dirty="0">
                <a:highlight>
                  <a:srgbClr val="00FFFF"/>
                </a:highlight>
              </a:rPr>
              <a:t>recognises </a:t>
            </a:r>
            <a:r>
              <a:rPr lang="en-GB" sz="2000" dirty="0"/>
              <a:t>the person’s skills and strengths, as well as their experiences and the things that matter the most to them. It addresses the things that aren’t working in the person’s life and identifies outcomes and actions to resolve these.</a:t>
            </a:r>
          </a:p>
          <a:p>
            <a:pPr marL="0" indent="0">
              <a:buNone/>
            </a:pPr>
            <a:endParaRPr lang="en-GB" sz="2000" dirty="0"/>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b="1" dirty="0"/>
              <a:t>Definition of PCSP</a:t>
            </a:r>
          </a:p>
        </p:txBody>
      </p:sp>
      <p:sp>
        <p:nvSpPr>
          <p:cNvPr id="5" name="Footer Placeholder 3">
            <a:extLst>
              <a:ext uri="{FF2B5EF4-FFF2-40B4-BE49-F238E27FC236}">
                <a16:creationId xmlns:a16="http://schemas.microsoft.com/office/drawing/2014/main" id="{DC36281C-57EE-4F04-9329-3024B5818A86}"/>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113369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BA24BB-F9D8-4DB8-96B2-ACBE8142324E}"/>
              </a:ext>
            </a:extLst>
          </p:cNvPr>
          <p:cNvSpPr>
            <a:spLocks noGrp="1"/>
          </p:cNvSpPr>
          <p:nvPr>
            <p:ph type="title"/>
          </p:nvPr>
        </p:nvSpPr>
        <p:spPr/>
        <p:txBody>
          <a:bodyPr/>
          <a:lstStyle/>
          <a:p>
            <a:r>
              <a:rPr lang="en-GB" dirty="0"/>
              <a:t>Fundamentally it’s about……….</a:t>
            </a:r>
          </a:p>
        </p:txBody>
      </p:sp>
      <p:sp>
        <p:nvSpPr>
          <p:cNvPr id="5" name="Content Placeholder 1">
            <a:extLst>
              <a:ext uri="{FF2B5EF4-FFF2-40B4-BE49-F238E27FC236}">
                <a16:creationId xmlns:a16="http://schemas.microsoft.com/office/drawing/2014/main" id="{E42048BA-350E-4372-A39D-9CE1E48DA481}"/>
              </a:ext>
            </a:extLst>
          </p:cNvPr>
          <p:cNvSpPr>
            <a:spLocks noGrp="1"/>
          </p:cNvSpPr>
          <p:nvPr>
            <p:ph sz="quarter" idx="10"/>
          </p:nvPr>
        </p:nvSpPr>
        <p:spPr>
          <a:xfrm>
            <a:off x="1989182" y="1649628"/>
            <a:ext cx="6042299" cy="224412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1800" b="1" dirty="0"/>
              <a:t>A different</a:t>
            </a:r>
            <a:r>
              <a:rPr lang="en-GB" sz="1800" b="1" dirty="0">
                <a:highlight>
                  <a:srgbClr val="00FFFF"/>
                </a:highlight>
              </a:rPr>
              <a:t> conversation</a:t>
            </a:r>
            <a:r>
              <a:rPr lang="en-GB" sz="1800" b="1" dirty="0"/>
              <a:t>, starting with what matters</a:t>
            </a:r>
          </a:p>
        </p:txBody>
      </p:sp>
      <p:pic>
        <p:nvPicPr>
          <p:cNvPr id="6" name="Picture 5">
            <a:extLst>
              <a:ext uri="{FF2B5EF4-FFF2-40B4-BE49-F238E27FC236}">
                <a16:creationId xmlns:a16="http://schemas.microsoft.com/office/drawing/2014/main" id="{571CAFC1-E75D-4335-A6AB-4A78303D86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4424" y="2025786"/>
            <a:ext cx="5628456" cy="1753735"/>
          </a:xfrm>
          <a:prstGeom prst="rect">
            <a:avLst/>
          </a:prstGeom>
        </p:spPr>
      </p:pic>
      <p:sp>
        <p:nvSpPr>
          <p:cNvPr id="7" name="Rectangle 6">
            <a:extLst>
              <a:ext uri="{FF2B5EF4-FFF2-40B4-BE49-F238E27FC236}">
                <a16:creationId xmlns:a16="http://schemas.microsoft.com/office/drawing/2014/main" id="{4442F149-17E1-40C2-B622-1FBE6A06807D}"/>
              </a:ext>
            </a:extLst>
          </p:cNvPr>
          <p:cNvSpPr/>
          <p:nvPr/>
        </p:nvSpPr>
        <p:spPr>
          <a:xfrm>
            <a:off x="4678680" y="4269913"/>
            <a:ext cx="5730240" cy="224412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defRPr/>
            </a:pPr>
            <a:r>
              <a:rPr lang="en-GB" b="1" dirty="0">
                <a:solidFill>
                  <a:srgbClr val="000000"/>
                </a:solidFill>
                <a:latin typeface="Arial" panose="020B0604020202020204" pitchFamily="34" charset="0"/>
                <a:cs typeface="Arial" panose="020B0604020202020204" pitchFamily="34" charset="0"/>
              </a:rPr>
              <a:t>And </a:t>
            </a:r>
            <a:r>
              <a:rPr lang="en-GB" b="1" dirty="0">
                <a:solidFill>
                  <a:srgbClr val="000000"/>
                </a:solidFill>
                <a:highlight>
                  <a:srgbClr val="00FFFF"/>
                </a:highlight>
                <a:latin typeface="Arial" panose="020B0604020202020204" pitchFamily="34" charset="0"/>
                <a:cs typeface="Arial" panose="020B0604020202020204" pitchFamily="34" charset="0"/>
              </a:rPr>
              <a:t>recognising </a:t>
            </a:r>
            <a:r>
              <a:rPr lang="en-GB" b="1" dirty="0">
                <a:solidFill>
                  <a:srgbClr val="000000"/>
                </a:solidFill>
                <a:latin typeface="Arial" panose="020B0604020202020204" pitchFamily="34" charset="0"/>
                <a:cs typeface="Arial" panose="020B0604020202020204" pitchFamily="34" charset="0"/>
              </a:rPr>
              <a:t>people as equals and experts in their own lives</a:t>
            </a:r>
          </a:p>
          <a:p>
            <a:pPr>
              <a:defRPr/>
            </a:pPr>
            <a:endParaRPr lang="en-GB" b="1" dirty="0">
              <a:solidFill>
                <a:srgbClr val="000000"/>
              </a:solidFill>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A1426E-8C12-4C90-BA71-2438F100941C}"/>
              </a:ext>
            </a:extLst>
          </p:cNvPr>
          <p:cNvSpPr txBox="1"/>
          <p:nvPr/>
        </p:nvSpPr>
        <p:spPr>
          <a:xfrm>
            <a:off x="2849881" y="4861561"/>
            <a:ext cx="498855" cy="646331"/>
          </a:xfrm>
          <a:prstGeom prst="rect">
            <a:avLst/>
          </a:prstGeom>
          <a:noFill/>
        </p:spPr>
        <p:txBody>
          <a:bodyPr wrap="none" rtlCol="0">
            <a:spAutoFit/>
          </a:bodyPr>
          <a:lstStyle/>
          <a:p>
            <a:pPr>
              <a:defRPr/>
            </a:pPr>
            <a:r>
              <a:rPr lang="en-GB" sz="3600" dirty="0">
                <a:solidFill>
                  <a:srgbClr val="005EB8"/>
                </a:solidFill>
                <a:latin typeface="Calibri" panose="020F0502020204030204"/>
              </a:rPr>
              <a:t>&amp;</a:t>
            </a:r>
          </a:p>
        </p:txBody>
      </p:sp>
      <p:pic>
        <p:nvPicPr>
          <p:cNvPr id="9" name="image23.png">
            <a:extLst>
              <a:ext uri="{FF2B5EF4-FFF2-40B4-BE49-F238E27FC236}">
                <a16:creationId xmlns:a16="http://schemas.microsoft.com/office/drawing/2014/main" id="{224DE72E-4786-4B60-A4E6-658ABE2CFAAF}"/>
              </a:ext>
            </a:extLst>
          </p:cNvPr>
          <p:cNvPicPr/>
          <p:nvPr/>
        </p:nvPicPr>
        <p:blipFill>
          <a:blip r:embed="rId4" cstate="screen">
            <a:extLst>
              <a:ext uri="{28A0092B-C50C-407E-A947-70E740481C1C}">
                <a14:useLocalDpi xmlns:a14="http://schemas.microsoft.com/office/drawing/2010/main"/>
              </a:ext>
            </a:extLst>
          </a:blip>
          <a:stretch>
            <a:fillRect/>
          </a:stretch>
        </p:blipFill>
        <p:spPr>
          <a:xfrm>
            <a:off x="5989302" y="5013608"/>
            <a:ext cx="2882984" cy="1387192"/>
          </a:xfrm>
          <a:prstGeom prst="rect">
            <a:avLst/>
          </a:prstGeom>
          <a:ln w="12700">
            <a:miter lim="400000"/>
          </a:ln>
        </p:spPr>
      </p:pic>
      <p:sp>
        <p:nvSpPr>
          <p:cNvPr id="10" name="Footer Placeholder 3">
            <a:extLst>
              <a:ext uri="{FF2B5EF4-FFF2-40B4-BE49-F238E27FC236}">
                <a16:creationId xmlns:a16="http://schemas.microsoft.com/office/drawing/2014/main" id="{142008C4-3C1D-447B-9C98-B3C5105C86F3}"/>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143719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0316899" cy="3985628"/>
          </a:xfrm>
        </p:spPr>
        <p:txBody>
          <a:bodyPr/>
          <a:lstStyle/>
          <a:p>
            <a:pPr marL="0" indent="0">
              <a:lnSpc>
                <a:spcPct val="80000"/>
              </a:lnSpc>
              <a:spcBef>
                <a:spcPts val="300"/>
              </a:spcBef>
              <a:buNone/>
              <a:defRPr sz="1800"/>
            </a:pPr>
            <a:r>
              <a:rPr lang="en-GB" sz="2000" dirty="0">
                <a:latin typeface="Arial Bold"/>
                <a:ea typeface="Arial Bold"/>
                <a:cs typeface="Arial Bold"/>
                <a:sym typeface="Arial Bold"/>
              </a:rPr>
              <a:t>Perspective </a:t>
            </a:r>
            <a:r>
              <a:rPr lang="en-GB" sz="2000" dirty="0"/>
              <a:t>– this is a way of ‘seeing people’ and attitude towards them that is fundamental to good Personalised Care and Support Planning.</a:t>
            </a:r>
          </a:p>
          <a:p>
            <a:pPr marL="0" indent="0">
              <a:lnSpc>
                <a:spcPct val="80000"/>
              </a:lnSpc>
              <a:spcBef>
                <a:spcPts val="300"/>
              </a:spcBef>
              <a:buNone/>
              <a:defRPr sz="1800"/>
            </a:pPr>
            <a:endParaRPr lang="en-GB" sz="2000" dirty="0"/>
          </a:p>
          <a:p>
            <a:pPr marL="0" indent="0">
              <a:lnSpc>
                <a:spcPct val="80000"/>
              </a:lnSpc>
              <a:spcBef>
                <a:spcPts val="300"/>
              </a:spcBef>
              <a:buNone/>
              <a:defRPr sz="1800"/>
            </a:pPr>
            <a:r>
              <a:rPr lang="en-GB" sz="2000" dirty="0"/>
              <a:t>The changed relationship and different conversation will mean that the person:</a:t>
            </a:r>
          </a:p>
          <a:p>
            <a:pPr marL="457200" lvl="1" indent="0">
              <a:lnSpc>
                <a:spcPct val="80000"/>
              </a:lnSpc>
              <a:spcBef>
                <a:spcPts val="300"/>
              </a:spcBef>
              <a:buNone/>
              <a:defRPr sz="1800"/>
            </a:pPr>
            <a:r>
              <a:rPr lang="en-GB" sz="2000" dirty="0"/>
              <a:t>• is empowered and builds knowledge, skills and confidence.</a:t>
            </a:r>
          </a:p>
          <a:p>
            <a:pPr marL="457200" lvl="1" indent="0">
              <a:lnSpc>
                <a:spcPct val="80000"/>
              </a:lnSpc>
              <a:spcBef>
                <a:spcPts val="300"/>
              </a:spcBef>
              <a:buNone/>
              <a:defRPr sz="1800"/>
            </a:pPr>
            <a:endParaRPr lang="en-GB" sz="2000" dirty="0"/>
          </a:p>
          <a:p>
            <a:pPr marL="457200" lvl="1" indent="0">
              <a:lnSpc>
                <a:spcPct val="80000"/>
              </a:lnSpc>
              <a:spcBef>
                <a:spcPts val="300"/>
              </a:spcBef>
              <a:buNone/>
              <a:defRPr sz="1800"/>
            </a:pPr>
            <a:r>
              <a:rPr lang="en-GB" sz="2000" dirty="0"/>
              <a:t>• experiences hope and feels confident that the process and the plan will deliver what matters most to them.</a:t>
            </a:r>
          </a:p>
          <a:p>
            <a:pPr marL="457200" lvl="1" indent="0">
              <a:lnSpc>
                <a:spcPct val="80000"/>
              </a:lnSpc>
              <a:spcBef>
                <a:spcPts val="300"/>
              </a:spcBef>
              <a:buNone/>
              <a:defRPr sz="1800"/>
            </a:pPr>
            <a:endParaRPr lang="en-GB" sz="2000" dirty="0"/>
          </a:p>
          <a:p>
            <a:pPr marL="457200" lvl="1" indent="0">
              <a:lnSpc>
                <a:spcPct val="80000"/>
              </a:lnSpc>
              <a:spcBef>
                <a:spcPts val="300"/>
              </a:spcBef>
              <a:buNone/>
              <a:defRPr sz="1800"/>
            </a:pPr>
            <a:r>
              <a:rPr lang="en-GB" sz="2000" dirty="0"/>
              <a:t>• is central in developing their Personalised Care and Support Plan and will agree who is involved.</a:t>
            </a:r>
          </a:p>
          <a:p>
            <a:pPr marL="457200" lvl="1" indent="0">
              <a:lnSpc>
                <a:spcPct val="80000"/>
              </a:lnSpc>
              <a:spcBef>
                <a:spcPts val="300"/>
              </a:spcBef>
              <a:buNone/>
              <a:defRPr sz="1800"/>
            </a:pPr>
            <a:endParaRPr lang="en-GB" sz="2000" dirty="0"/>
          </a:p>
          <a:p>
            <a:pPr marL="457200" lvl="1" indent="0">
              <a:lnSpc>
                <a:spcPct val="80000"/>
              </a:lnSpc>
              <a:spcBef>
                <a:spcPts val="300"/>
              </a:spcBef>
              <a:buNone/>
              <a:defRPr sz="1800"/>
            </a:pPr>
            <a:r>
              <a:rPr lang="en-GB" sz="2000" dirty="0"/>
              <a:t>• is seen as a whole person within the context of their whole life, valuing their skills, strengths, experience and important relationships.</a:t>
            </a:r>
          </a:p>
          <a:p>
            <a:pPr marL="457200" lvl="1" indent="0">
              <a:lnSpc>
                <a:spcPct val="80000"/>
              </a:lnSpc>
              <a:spcBef>
                <a:spcPts val="300"/>
              </a:spcBef>
              <a:buNone/>
              <a:defRPr sz="1800"/>
            </a:pPr>
            <a:endParaRPr lang="en-GB" sz="2000" dirty="0"/>
          </a:p>
          <a:p>
            <a:pPr marL="457200" lvl="1" indent="0">
              <a:lnSpc>
                <a:spcPct val="80000"/>
              </a:lnSpc>
              <a:spcBef>
                <a:spcPts val="300"/>
              </a:spcBef>
              <a:buNone/>
              <a:defRPr sz="1800"/>
            </a:pPr>
            <a:r>
              <a:rPr lang="en-GB" sz="2000" dirty="0"/>
              <a:t>• is valued as an active participant in conversations and decisions about their health and well being.</a:t>
            </a:r>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Key Features - Perspective</a:t>
            </a:r>
          </a:p>
        </p:txBody>
      </p:sp>
      <p:sp>
        <p:nvSpPr>
          <p:cNvPr id="5" name="Footer Placeholder 3">
            <a:extLst>
              <a:ext uri="{FF2B5EF4-FFF2-40B4-BE49-F238E27FC236}">
                <a16:creationId xmlns:a16="http://schemas.microsoft.com/office/drawing/2014/main" id="{DC36281C-57EE-4F04-9329-3024B5818A86}"/>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265595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1136331" cy="3985628"/>
          </a:xfrm>
        </p:spPr>
        <p:txBody>
          <a:bodyPr/>
          <a:lstStyle/>
          <a:p>
            <a:pPr marL="0" indent="0">
              <a:lnSpc>
                <a:spcPct val="80000"/>
              </a:lnSpc>
              <a:spcBef>
                <a:spcPts val="300"/>
              </a:spcBef>
              <a:buNone/>
              <a:defRPr sz="1800"/>
            </a:pPr>
            <a:r>
              <a:rPr lang="en-GB" sz="1600" dirty="0">
                <a:latin typeface="Arial Bold"/>
                <a:ea typeface="Arial Bold"/>
                <a:cs typeface="Arial Bold"/>
                <a:sym typeface="Arial Bold"/>
              </a:rPr>
              <a:t>Process </a:t>
            </a:r>
            <a:r>
              <a:rPr lang="en-GB" sz="1600" dirty="0"/>
              <a:t>– this is the overall process of personalised care and support planning.</a:t>
            </a:r>
          </a:p>
          <a:p>
            <a:pPr marL="0" indent="0">
              <a:lnSpc>
                <a:spcPct val="80000"/>
              </a:lnSpc>
              <a:spcBef>
                <a:spcPts val="300"/>
              </a:spcBef>
              <a:buNone/>
              <a:defRPr sz="1800"/>
            </a:pPr>
            <a:endParaRPr lang="en-GB" sz="1600" dirty="0"/>
          </a:p>
          <a:p>
            <a:pPr marL="0" indent="0">
              <a:lnSpc>
                <a:spcPct val="80000"/>
              </a:lnSpc>
              <a:spcBef>
                <a:spcPts val="300"/>
              </a:spcBef>
              <a:buNone/>
              <a:defRPr sz="1800"/>
            </a:pPr>
            <a:r>
              <a:rPr lang="en-GB" sz="1600" dirty="0"/>
              <a:t>A good Personalised Care and Support Planning process will mean that the person:</a:t>
            </a:r>
          </a:p>
          <a:p>
            <a:pPr marL="457200" lvl="1" indent="0">
              <a:lnSpc>
                <a:spcPct val="80000"/>
              </a:lnSpc>
              <a:spcBef>
                <a:spcPts val="300"/>
              </a:spcBef>
              <a:buNone/>
              <a:defRPr sz="1800"/>
            </a:pPr>
            <a:r>
              <a:rPr lang="en-GB" sz="1600" dirty="0"/>
              <a:t>• has the time and support to develop their plan in a safe and reflective space.</a:t>
            </a:r>
          </a:p>
          <a:p>
            <a:pPr marL="457200" lvl="1" indent="0">
              <a:lnSpc>
                <a:spcPct val="80000"/>
              </a:lnSpc>
              <a:spcBef>
                <a:spcPts val="300"/>
              </a:spcBef>
              <a:buNone/>
              <a:defRPr sz="1800"/>
            </a:pPr>
            <a:endParaRPr lang="en-GB" sz="1600" dirty="0"/>
          </a:p>
          <a:p>
            <a:pPr marL="457200" lvl="1" indent="0">
              <a:lnSpc>
                <a:spcPct val="80000"/>
              </a:lnSpc>
              <a:spcBef>
                <a:spcPts val="300"/>
              </a:spcBef>
              <a:buNone/>
              <a:defRPr sz="1800"/>
            </a:pPr>
            <a:r>
              <a:rPr lang="en-GB" sz="1600" dirty="0"/>
              <a:t>• is able to access information and advice that is clear and timely and meets individual information needs and preferences.</a:t>
            </a:r>
          </a:p>
          <a:p>
            <a:pPr marL="457200" lvl="1" indent="0">
              <a:lnSpc>
                <a:spcPct val="80000"/>
              </a:lnSpc>
              <a:spcBef>
                <a:spcPts val="300"/>
              </a:spcBef>
              <a:buNone/>
              <a:defRPr sz="1800"/>
            </a:pPr>
            <a:endParaRPr lang="en-GB" sz="1600" dirty="0"/>
          </a:p>
          <a:p>
            <a:pPr marL="457200" lvl="1" indent="0">
              <a:lnSpc>
                <a:spcPct val="80000"/>
              </a:lnSpc>
              <a:spcBef>
                <a:spcPts val="300"/>
              </a:spcBef>
              <a:buNone/>
              <a:defRPr sz="1800"/>
            </a:pPr>
            <a:r>
              <a:rPr lang="en-GB" sz="1600" dirty="0"/>
              <a:t>• feels prepared, knows what to expect and is ready to engage in planning supported by a single, named coordinator.</a:t>
            </a:r>
          </a:p>
          <a:p>
            <a:pPr marL="457200" lvl="1" indent="0">
              <a:lnSpc>
                <a:spcPct val="80000"/>
              </a:lnSpc>
              <a:spcBef>
                <a:spcPts val="300"/>
              </a:spcBef>
              <a:buNone/>
              <a:defRPr sz="1800"/>
            </a:pPr>
            <a:endParaRPr lang="en-GB" sz="1600" dirty="0"/>
          </a:p>
          <a:p>
            <a:pPr marL="457200" lvl="1" indent="0">
              <a:lnSpc>
                <a:spcPct val="80000"/>
              </a:lnSpc>
              <a:spcBef>
                <a:spcPts val="300"/>
              </a:spcBef>
              <a:buNone/>
              <a:defRPr sz="1800"/>
            </a:pPr>
            <a:r>
              <a:rPr lang="en-GB" sz="1600" dirty="0"/>
              <a:t>• is listened to and understood in a way that builds trusting and effective relationships with key people.</a:t>
            </a:r>
          </a:p>
          <a:p>
            <a:pPr marL="457200" lvl="1" indent="0">
              <a:lnSpc>
                <a:spcPct val="80000"/>
              </a:lnSpc>
              <a:spcBef>
                <a:spcPts val="300"/>
              </a:spcBef>
              <a:buNone/>
              <a:defRPr sz="1800"/>
            </a:pPr>
            <a:endParaRPr lang="en-GB" sz="1600" dirty="0"/>
          </a:p>
          <a:p>
            <a:pPr marL="457200" lvl="1" indent="0">
              <a:lnSpc>
                <a:spcPct val="80000"/>
              </a:lnSpc>
              <a:spcBef>
                <a:spcPts val="300"/>
              </a:spcBef>
              <a:buNone/>
              <a:defRPr sz="1800"/>
            </a:pPr>
            <a:r>
              <a:rPr lang="en-GB" sz="1600" dirty="0"/>
              <a:t>• is able to agree the health and well-being outcomes (and learning outcomes for children and young people with education, health and care plans) they want to achieve, in dialogue with the relevant health, education and social care professionals.</a:t>
            </a:r>
          </a:p>
          <a:p>
            <a:pPr marL="457200" lvl="1" indent="0">
              <a:lnSpc>
                <a:spcPct val="80000"/>
              </a:lnSpc>
              <a:spcBef>
                <a:spcPts val="300"/>
              </a:spcBef>
              <a:buNone/>
              <a:defRPr sz="1800"/>
            </a:pPr>
            <a:endParaRPr lang="en-GB" sz="1600" dirty="0"/>
          </a:p>
          <a:p>
            <a:pPr marL="457200" lvl="1" indent="0">
              <a:lnSpc>
                <a:spcPct val="80000"/>
              </a:lnSpc>
              <a:spcBef>
                <a:spcPts val="300"/>
              </a:spcBef>
              <a:buNone/>
              <a:defRPr sz="1800"/>
            </a:pPr>
            <a:r>
              <a:rPr lang="en-GB" sz="1600" dirty="0"/>
              <a:t>• has the chance to formally and informally review their personalised care and support plan.</a:t>
            </a:r>
          </a:p>
          <a:p>
            <a:pPr marL="457200" lvl="1" indent="0">
              <a:lnSpc>
                <a:spcPct val="80000"/>
              </a:lnSpc>
              <a:spcBef>
                <a:spcPts val="300"/>
              </a:spcBef>
              <a:buNone/>
              <a:defRPr sz="1800"/>
            </a:pPr>
            <a:endParaRPr lang="en-GB" sz="1600" dirty="0"/>
          </a:p>
          <a:p>
            <a:pPr marL="457200" lvl="1" indent="0">
              <a:lnSpc>
                <a:spcPct val="80000"/>
              </a:lnSpc>
              <a:spcBef>
                <a:spcPts val="300"/>
              </a:spcBef>
              <a:buNone/>
              <a:defRPr sz="1800"/>
            </a:pPr>
            <a:endParaRPr lang="en-GB" sz="1600" dirty="0"/>
          </a:p>
          <a:p>
            <a:pPr marL="0" indent="0">
              <a:lnSpc>
                <a:spcPct val="80000"/>
              </a:lnSpc>
              <a:spcBef>
                <a:spcPts val="300"/>
              </a:spcBef>
              <a:buNone/>
              <a:defRPr sz="1800"/>
            </a:pPr>
            <a:endParaRPr lang="en-GB" sz="1600" dirty="0"/>
          </a:p>
          <a:p>
            <a:pPr marL="0" indent="0">
              <a:lnSpc>
                <a:spcPct val="80000"/>
              </a:lnSpc>
              <a:spcBef>
                <a:spcPts val="300"/>
              </a:spcBef>
              <a:buNone/>
              <a:defRPr sz="1800"/>
            </a:pPr>
            <a:endParaRPr lang="en-GB" sz="2000" dirty="0"/>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Key Features - Process</a:t>
            </a:r>
          </a:p>
        </p:txBody>
      </p:sp>
      <p:sp>
        <p:nvSpPr>
          <p:cNvPr id="6" name="Footer Placeholder 3">
            <a:extLst>
              <a:ext uri="{FF2B5EF4-FFF2-40B4-BE49-F238E27FC236}">
                <a16:creationId xmlns:a16="http://schemas.microsoft.com/office/drawing/2014/main" id="{4A1F2A99-32DE-42C8-B5B8-A8B7FF4D092A}"/>
              </a:ext>
            </a:extLst>
          </p:cNvPr>
          <p:cNvSpPr>
            <a:spLocks noGrp="1"/>
          </p:cNvSpPr>
          <p:nvPr>
            <p:ph type="ftr" sz="quarter" idx="3"/>
          </p:nvPr>
        </p:nvSpPr>
        <p:spPr>
          <a:xfrm>
            <a:off x="920902" y="6344326"/>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91886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1136331" cy="3985628"/>
          </a:xfrm>
        </p:spPr>
        <p:txBody>
          <a:bodyPr/>
          <a:lstStyle/>
          <a:p>
            <a:pPr marL="0" indent="0">
              <a:lnSpc>
                <a:spcPct val="100000"/>
              </a:lnSpc>
              <a:spcBef>
                <a:spcPts val="0"/>
              </a:spcBef>
              <a:buNone/>
              <a:defRPr sz="1800"/>
            </a:pPr>
            <a:r>
              <a:rPr lang="en-GB" sz="2000" dirty="0">
                <a:latin typeface="Arial Bold"/>
                <a:ea typeface="Arial Bold"/>
                <a:cs typeface="Arial Bold"/>
                <a:sym typeface="Arial Bold"/>
              </a:rPr>
              <a:t>Plan </a:t>
            </a:r>
            <a:r>
              <a:rPr lang="en-GB" sz="2000" dirty="0"/>
              <a:t>– this is what a good plan looks like.</a:t>
            </a:r>
          </a:p>
          <a:p>
            <a:pPr marL="0" indent="0">
              <a:lnSpc>
                <a:spcPct val="100000"/>
              </a:lnSpc>
              <a:spcBef>
                <a:spcPts val="0"/>
              </a:spcBef>
              <a:buNone/>
              <a:defRPr sz="1800"/>
            </a:pPr>
            <a:endParaRPr lang="en-GB" sz="2000" dirty="0"/>
          </a:p>
          <a:p>
            <a:pPr marL="0" indent="0">
              <a:lnSpc>
                <a:spcPct val="100000"/>
              </a:lnSpc>
              <a:spcBef>
                <a:spcPts val="0"/>
              </a:spcBef>
              <a:buNone/>
              <a:defRPr sz="1800"/>
            </a:pPr>
            <a:r>
              <a:rPr lang="en-GB" sz="2000" dirty="0"/>
              <a:t>A Personalised Care and Support Plan:</a:t>
            </a:r>
          </a:p>
          <a:p>
            <a:pPr marL="0" indent="0">
              <a:lnSpc>
                <a:spcPct val="100000"/>
              </a:lnSpc>
              <a:spcBef>
                <a:spcPts val="0"/>
              </a:spcBef>
              <a:buNone/>
              <a:defRPr sz="1800"/>
            </a:pPr>
            <a:endParaRPr lang="en-GB" sz="2000" dirty="0"/>
          </a:p>
          <a:p>
            <a:pPr marL="457200" lvl="1" indent="0">
              <a:lnSpc>
                <a:spcPct val="100000"/>
              </a:lnSpc>
              <a:spcBef>
                <a:spcPts val="0"/>
              </a:spcBef>
              <a:buNone/>
              <a:defRPr sz="1800"/>
            </a:pPr>
            <a:r>
              <a:rPr lang="en-GB" sz="2000" dirty="0"/>
              <a:t>• is a way of capturing and recording conversations, decisions and agreed outcomes in a way that makes sense to the person.</a:t>
            </a:r>
          </a:p>
          <a:p>
            <a:pPr marL="457200" lvl="1" indent="0">
              <a:lnSpc>
                <a:spcPct val="100000"/>
              </a:lnSpc>
              <a:spcBef>
                <a:spcPts val="0"/>
              </a:spcBef>
              <a:buNone/>
              <a:defRPr sz="1800"/>
            </a:pPr>
            <a:endParaRPr lang="en-GB" sz="2000" dirty="0"/>
          </a:p>
          <a:p>
            <a:pPr marL="457200" lvl="1" indent="0">
              <a:lnSpc>
                <a:spcPct val="100000"/>
              </a:lnSpc>
              <a:spcBef>
                <a:spcPts val="0"/>
              </a:spcBef>
              <a:buNone/>
              <a:defRPr sz="1800"/>
            </a:pPr>
            <a:r>
              <a:rPr lang="en-GB" sz="2000" dirty="0"/>
              <a:t>• should be proportionate, flexible and coordinated and adaptable to a person’s health condition, situation and care and support needs.</a:t>
            </a:r>
          </a:p>
          <a:p>
            <a:pPr marL="457200" lvl="1" indent="0">
              <a:lnSpc>
                <a:spcPct val="100000"/>
              </a:lnSpc>
              <a:spcBef>
                <a:spcPts val="0"/>
              </a:spcBef>
              <a:buNone/>
              <a:defRPr sz="1800"/>
            </a:pPr>
            <a:endParaRPr lang="en-GB" sz="2000" dirty="0"/>
          </a:p>
          <a:p>
            <a:pPr marL="457200" lvl="1" indent="0">
              <a:lnSpc>
                <a:spcPct val="100000"/>
              </a:lnSpc>
              <a:spcBef>
                <a:spcPts val="0"/>
              </a:spcBef>
              <a:buNone/>
              <a:defRPr sz="1800"/>
            </a:pPr>
            <a:r>
              <a:rPr lang="en-GB" sz="2000" dirty="0"/>
              <a:t>• should include a description of the person, what matters to them and all the necessary elements that would make the plan achievable and effective.</a:t>
            </a:r>
          </a:p>
          <a:p>
            <a:pPr marL="0" indent="0">
              <a:lnSpc>
                <a:spcPct val="80000"/>
              </a:lnSpc>
              <a:spcBef>
                <a:spcPts val="300"/>
              </a:spcBef>
              <a:buNone/>
              <a:defRPr sz="1800"/>
            </a:pPr>
            <a:endParaRPr lang="en-GB" sz="1800" dirty="0"/>
          </a:p>
          <a:p>
            <a:pPr marL="0" indent="0">
              <a:lnSpc>
                <a:spcPct val="80000"/>
              </a:lnSpc>
              <a:spcBef>
                <a:spcPts val="300"/>
              </a:spcBef>
              <a:buNone/>
              <a:defRPr sz="1800"/>
            </a:pPr>
            <a:endParaRPr lang="en-GB" sz="2000" dirty="0"/>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Key Features - Plan</a:t>
            </a:r>
          </a:p>
        </p:txBody>
      </p:sp>
      <p:sp>
        <p:nvSpPr>
          <p:cNvPr id="5" name="Footer Placeholder 3">
            <a:extLst>
              <a:ext uri="{FF2B5EF4-FFF2-40B4-BE49-F238E27FC236}">
                <a16:creationId xmlns:a16="http://schemas.microsoft.com/office/drawing/2014/main" id="{DC36281C-57EE-4F04-9329-3024B5818A86}"/>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1</a:t>
            </a:r>
          </a:p>
        </p:txBody>
      </p:sp>
    </p:spTree>
    <p:extLst>
      <p:ext uri="{BB962C8B-B14F-4D97-AF65-F5344CB8AC3E}">
        <p14:creationId xmlns:p14="http://schemas.microsoft.com/office/powerpoint/2010/main" val="3471391334"/>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2097</TotalTime>
  <Words>2284</Words>
  <Application>Microsoft Office PowerPoint</Application>
  <PresentationFormat>Widescreen</PresentationFormat>
  <Paragraphs>161</Paragraphs>
  <Slides>17</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Bold</vt:lpstr>
      <vt:lpstr>Calibri</vt:lpstr>
      <vt:lpstr>Times New Roman</vt:lpstr>
      <vt:lpstr>Wingdings</vt:lpstr>
      <vt:lpstr>1_Office Theme</vt:lpstr>
      <vt:lpstr>EoL Educational Package 4 – Lesson 1: Personalised Care and Support Planning (PCSP)</vt:lpstr>
      <vt:lpstr>Lesson 1</vt:lpstr>
      <vt:lpstr>Why is taking a personalised approach to care planning important?</vt:lpstr>
      <vt:lpstr>Why involve people in their own health and care?</vt:lpstr>
      <vt:lpstr>Definition of PCSP</vt:lpstr>
      <vt:lpstr>Fundamentally it’s about……….</vt:lpstr>
      <vt:lpstr>Key Features - Perspective</vt:lpstr>
      <vt:lpstr>Key Features - Process</vt:lpstr>
      <vt:lpstr>Key Features - Plan</vt:lpstr>
      <vt:lpstr>Long Term Plan (LTP) Metrics</vt:lpstr>
      <vt:lpstr>5 Key Criteria</vt:lpstr>
      <vt:lpstr>How does PCSP fit into the Ambitions Framework?</vt:lpstr>
      <vt:lpstr>How PCSP fits in with other EoL planning tools</vt:lpstr>
      <vt:lpstr>PowerPoint Presentation</vt:lpstr>
      <vt:lpstr>Advance Care Plan (ACP)</vt:lpstr>
      <vt:lpstr>Electronic Palliative Care Coordination System (EPaCCS)</vt:lpstr>
      <vt:lpstr>Key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EoL Educational Package 4: Personalised Care and Support Planning</dc:title>
  <dc:creator>Joanne Brooks</dc:creator>
  <cp:lastModifiedBy>jo harvey</cp:lastModifiedBy>
  <cp:revision>73</cp:revision>
  <dcterms:created xsi:type="dcterms:W3CDTF">2019-08-29T12:52:23Z</dcterms:created>
  <dcterms:modified xsi:type="dcterms:W3CDTF">2019-11-07T09:54:47Z</dcterms:modified>
</cp:coreProperties>
</file>