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48" r:id="rId2"/>
    <p:sldMasterId id="2147483673" r:id="rId3"/>
    <p:sldMasterId id="2147483657" r:id="rId4"/>
    <p:sldMasterId id="2147483660" r:id="rId5"/>
    <p:sldMasterId id="2147483662" r:id="rId6"/>
    <p:sldMasterId id="2147483664" r:id="rId7"/>
    <p:sldMasterId id="2147483666" r:id="rId8"/>
    <p:sldMasterId id="2147483668" r:id="rId9"/>
    <p:sldMasterId id="2147483671" r:id="rId10"/>
  </p:sldMasterIdLst>
  <p:notesMasterIdLst>
    <p:notesMasterId r:id="rId30"/>
  </p:notesMasterIdLst>
  <p:handoutMasterIdLst>
    <p:handoutMasterId r:id="rId31"/>
  </p:handoutMasterIdLst>
  <p:sldIdLst>
    <p:sldId id="258" r:id="rId11"/>
    <p:sldId id="259" r:id="rId12"/>
    <p:sldId id="262" r:id="rId13"/>
    <p:sldId id="263" r:id="rId14"/>
    <p:sldId id="283" r:id="rId15"/>
    <p:sldId id="264" r:id="rId16"/>
    <p:sldId id="265" r:id="rId17"/>
    <p:sldId id="281" r:id="rId18"/>
    <p:sldId id="284" r:id="rId19"/>
    <p:sldId id="268" r:id="rId20"/>
    <p:sldId id="269" r:id="rId21"/>
    <p:sldId id="270" r:id="rId22"/>
    <p:sldId id="285" r:id="rId23"/>
    <p:sldId id="272" r:id="rId24"/>
    <p:sldId id="274" r:id="rId25"/>
    <p:sldId id="275" r:id="rId26"/>
    <p:sldId id="279" r:id="rId27"/>
    <p:sldId id="276"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 Candilio" initials="JC" lastIdx="0" clrIdx="0">
    <p:extLst>
      <p:ext uri="{19B8F6BF-5375-455C-9EA6-DF929625EA0E}">
        <p15:presenceInfo xmlns:p15="http://schemas.microsoft.com/office/powerpoint/2012/main" userId="S::jen@aura-creative.co.uk::3ddf4cbb-c956-46f9-8b3c-884e14e53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F2C"/>
    <a:srgbClr val="002C59"/>
    <a:srgbClr val="D9DBE7"/>
    <a:srgbClr val="BABFD3"/>
    <a:srgbClr val="002B5C"/>
    <a:srgbClr val="3F6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26" autoAdjust="0"/>
    <p:restoredTop sz="94781" autoAdjust="0"/>
  </p:normalViewPr>
  <p:slideViewPr>
    <p:cSldViewPr snapToGrid="0">
      <p:cViewPr varScale="1">
        <p:scale>
          <a:sx n="105" d="100"/>
          <a:sy n="105" d="100"/>
        </p:scale>
        <p:origin x="528" y="96"/>
      </p:cViewPr>
      <p:guideLst>
        <p:guide orient="horz" pos="3861"/>
        <p:guide pos="3840"/>
      </p:guideLst>
    </p:cSldViewPr>
  </p:slideViewPr>
  <p:outlineViewPr>
    <p:cViewPr>
      <p:scale>
        <a:sx n="33" d="100"/>
        <a:sy n="33" d="100"/>
      </p:scale>
      <p:origin x="0" y="0"/>
    </p:cViewPr>
  </p:outlineViewPr>
  <p:notesTextViewPr>
    <p:cViewPr>
      <p:scale>
        <a:sx n="3" d="2"/>
        <a:sy n="3" d="2"/>
      </p:scale>
      <p:origin x="0" y="-258"/>
    </p:cViewPr>
  </p:notesTextViewPr>
  <p:sorterViewPr>
    <p:cViewPr>
      <p:scale>
        <a:sx n="100" d="100"/>
        <a:sy n="100" d="100"/>
      </p:scale>
      <p:origin x="0" y="0"/>
    </p:cViewPr>
  </p:sorter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661D2F-18BE-4E5D-B1A4-A8DEFCE376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6512D6D-D4DC-4FD9-8779-E7DC7867B6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714FF2-5CC8-41EF-BB47-A4548CAA4B4D}" type="datetimeFigureOut">
              <a:rPr lang="en-GB" smtClean="0"/>
              <a:t>17/09/2019</a:t>
            </a:fld>
            <a:endParaRPr lang="en-GB" dirty="0"/>
          </a:p>
        </p:txBody>
      </p:sp>
      <p:sp>
        <p:nvSpPr>
          <p:cNvPr id="4" name="Footer Placeholder 3">
            <a:extLst>
              <a:ext uri="{FF2B5EF4-FFF2-40B4-BE49-F238E27FC236}">
                <a16:creationId xmlns:a16="http://schemas.microsoft.com/office/drawing/2014/main" id="{35CD46FC-5AC4-4F22-88A6-4EBA1CA55F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823382EA-B97A-4E21-A253-D3291AFFE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7178EE-8D4F-4575-97B2-378FBC260248}" type="slidenum">
              <a:rPr lang="en-GB" smtClean="0"/>
              <a:t>‹#›</a:t>
            </a:fld>
            <a:endParaRPr lang="en-GB" dirty="0"/>
          </a:p>
        </p:txBody>
      </p:sp>
    </p:spTree>
    <p:extLst>
      <p:ext uri="{BB962C8B-B14F-4D97-AF65-F5344CB8AC3E}">
        <p14:creationId xmlns:p14="http://schemas.microsoft.com/office/powerpoint/2010/main" val="2716072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2979-7573-0245-A205-89877B51148D}" type="datetimeFigureOut">
              <a:rPr lang="en-US" smtClean="0"/>
              <a:t>9/17/2019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59A8B-1473-7244-BDC6-DDEB21BE284A}" type="slidenum">
              <a:rPr lang="en-US" smtClean="0"/>
              <a:t>‹#›</a:t>
            </a:fld>
            <a:endParaRPr lang="en-US" dirty="0"/>
          </a:p>
        </p:txBody>
      </p:sp>
    </p:spTree>
    <p:extLst>
      <p:ext uri="{BB962C8B-B14F-4D97-AF65-F5344CB8AC3E}">
        <p14:creationId xmlns:p14="http://schemas.microsoft.com/office/powerpoint/2010/main" val="62963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TCdqwTfGB6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pI32Huijfs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YZIyzEFUGcM&amp;list=PLNZJMhpCZQ47mK3DYLpPeljDFaz64dfXu&amp;index=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1WTIgOoHDqk&amp;list=PLNZJMhpCZQ47mK3DYLpPeljDFaz64dfXu&amp;index=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QrB4_p0tp6U&amp;list=PLNZJMhpCZQ47mK3DYLpPeljDFaz64dfXu&amp;index=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https://www.youtube.com/watch?v=TCdqwTfGB6I</a:t>
            </a:r>
            <a:endParaRPr lang="en-GB" dirty="0"/>
          </a:p>
          <a:p>
            <a:endParaRPr lang="en-GB" dirty="0"/>
          </a:p>
          <a:p>
            <a:r>
              <a:rPr lang="en-GB" dirty="0"/>
              <a:t>Every slide with an associated video contains a ‘play’ icon. </a:t>
            </a:r>
          </a:p>
          <a:p>
            <a:r>
              <a:rPr lang="en-GB" dirty="0"/>
              <a:t>To start this presentation there is a slide about choosing to become a GP, created by Health Education England </a:t>
            </a:r>
          </a:p>
        </p:txBody>
      </p:sp>
      <p:sp>
        <p:nvSpPr>
          <p:cNvPr id="4" name="Slide Number Placeholder 3"/>
          <p:cNvSpPr>
            <a:spLocks noGrp="1"/>
          </p:cNvSpPr>
          <p:nvPr>
            <p:ph type="sldNum" sz="quarter" idx="5"/>
          </p:nvPr>
        </p:nvSpPr>
        <p:spPr/>
        <p:txBody>
          <a:bodyPr/>
          <a:lstStyle/>
          <a:p>
            <a:fld id="{2BE59A8B-1473-7244-BDC6-DDEB21BE284A}" type="slidenum">
              <a:rPr lang="en-US" smtClean="0"/>
              <a:t>1</a:t>
            </a:fld>
            <a:endParaRPr lang="en-US" dirty="0"/>
          </a:p>
        </p:txBody>
      </p:sp>
    </p:spTree>
    <p:extLst>
      <p:ext uri="{BB962C8B-B14F-4D97-AF65-F5344CB8AC3E}">
        <p14:creationId xmlns:p14="http://schemas.microsoft.com/office/powerpoint/2010/main" val="263922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11</a:t>
            </a:fld>
            <a:endParaRPr lang="en-US" dirty="0"/>
          </a:p>
        </p:txBody>
      </p:sp>
    </p:spTree>
    <p:extLst>
      <p:ext uri="{BB962C8B-B14F-4D97-AF65-F5344CB8AC3E}">
        <p14:creationId xmlns:p14="http://schemas.microsoft.com/office/powerpoint/2010/main" val="11812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r>
              <a:rPr lang="en-GB" dirty="0"/>
              <a:t>https://www.youtube.com/watch?v=L8dp5aA4r5k&amp;list=PLNZJMhpCZQ47mK3DYLpPeljDFaz64dfXu&amp;index=4</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Palliative care patient – delivering person centred care. </a:t>
            </a:r>
          </a:p>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13</a:t>
            </a:fld>
            <a:endParaRPr lang="en-US" dirty="0"/>
          </a:p>
        </p:txBody>
      </p:sp>
    </p:spTree>
    <p:extLst>
      <p:ext uri="{BB962C8B-B14F-4D97-AF65-F5344CB8AC3E}">
        <p14:creationId xmlns:p14="http://schemas.microsoft.com/office/powerpoint/2010/main" val="3136967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15</a:t>
            </a:fld>
            <a:endParaRPr lang="en-US" dirty="0"/>
          </a:p>
        </p:txBody>
      </p:sp>
    </p:spTree>
    <p:extLst>
      <p:ext uri="{BB962C8B-B14F-4D97-AF65-F5344CB8AC3E}">
        <p14:creationId xmlns:p14="http://schemas.microsoft.com/office/powerpoint/2010/main" val="253083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https://www.youtube.com/watch?v=pI32Huijfsk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Reasons to become an RCGP member video </a:t>
            </a:r>
          </a:p>
        </p:txBody>
      </p:sp>
      <p:sp>
        <p:nvSpPr>
          <p:cNvPr id="4" name="Slide Number Placeholder 3"/>
          <p:cNvSpPr>
            <a:spLocks noGrp="1"/>
          </p:cNvSpPr>
          <p:nvPr>
            <p:ph type="sldNum" sz="quarter" idx="5"/>
          </p:nvPr>
        </p:nvSpPr>
        <p:spPr/>
        <p:txBody>
          <a:bodyPr/>
          <a:lstStyle/>
          <a:p>
            <a:fld id="{2BE59A8B-1473-7244-BDC6-DDEB21BE284A}" type="slidenum">
              <a:rPr lang="en-US" smtClean="0"/>
              <a:t>16</a:t>
            </a:fld>
            <a:endParaRPr lang="en-US" dirty="0"/>
          </a:p>
        </p:txBody>
      </p:sp>
    </p:spTree>
    <p:extLst>
      <p:ext uri="{BB962C8B-B14F-4D97-AF65-F5344CB8AC3E}">
        <p14:creationId xmlns:p14="http://schemas.microsoft.com/office/powerpoint/2010/main" val="67125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17</a:t>
            </a:fld>
            <a:endParaRPr lang="en-US" dirty="0"/>
          </a:p>
        </p:txBody>
      </p:sp>
    </p:spTree>
    <p:extLst>
      <p:ext uri="{BB962C8B-B14F-4D97-AF65-F5344CB8AC3E}">
        <p14:creationId xmlns:p14="http://schemas.microsoft.com/office/powerpoint/2010/main" val="337330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https://www.youtube.com/watch?v=YZIyzEFUGcM&amp;list=PLNZJMhpCZQ47mK3DYLpPeljDFaz64dfXu&amp;index=5</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19</a:t>
            </a:fld>
            <a:endParaRPr lang="en-US" dirty="0"/>
          </a:p>
        </p:txBody>
      </p:sp>
    </p:spTree>
    <p:extLst>
      <p:ext uri="{BB962C8B-B14F-4D97-AF65-F5344CB8AC3E}">
        <p14:creationId xmlns:p14="http://schemas.microsoft.com/office/powerpoint/2010/main" val="63835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2</a:t>
            </a:fld>
            <a:endParaRPr lang="en-US" dirty="0"/>
          </a:p>
        </p:txBody>
      </p:sp>
    </p:spTree>
    <p:extLst>
      <p:ext uri="{BB962C8B-B14F-4D97-AF65-F5344CB8AC3E}">
        <p14:creationId xmlns:p14="http://schemas.microsoft.com/office/powerpoint/2010/main" val="29551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3</a:t>
            </a:fld>
            <a:endParaRPr lang="en-US" dirty="0"/>
          </a:p>
        </p:txBody>
      </p:sp>
    </p:spTree>
    <p:extLst>
      <p:ext uri="{BB962C8B-B14F-4D97-AF65-F5344CB8AC3E}">
        <p14:creationId xmlns:p14="http://schemas.microsoft.com/office/powerpoint/2010/main" val="188512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4</a:t>
            </a:fld>
            <a:endParaRPr lang="en-US" dirty="0"/>
          </a:p>
        </p:txBody>
      </p:sp>
    </p:spTree>
    <p:extLst>
      <p:ext uri="{BB962C8B-B14F-4D97-AF65-F5344CB8AC3E}">
        <p14:creationId xmlns:p14="http://schemas.microsoft.com/office/powerpoint/2010/main" val="257509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https://www.youtube.com/watch?v=1WTIgOoHDqk&amp;list=PLNZJMhpCZQ47mK3DYLpPeljDFaz64dfXu&amp;index=2</a:t>
            </a:r>
            <a:r>
              <a:rPr lang="en-GB" dirty="0"/>
              <a:t> </a:t>
            </a:r>
          </a:p>
          <a:p>
            <a:endParaRPr lang="en-GB" dirty="0"/>
          </a:p>
          <a:p>
            <a:r>
              <a:rPr lang="en-GB" dirty="0"/>
              <a:t>Video reflecting a GP having a portfolio career. </a:t>
            </a:r>
          </a:p>
        </p:txBody>
      </p:sp>
      <p:sp>
        <p:nvSpPr>
          <p:cNvPr id="4" name="Slide Number Placeholder 3"/>
          <p:cNvSpPr>
            <a:spLocks noGrp="1"/>
          </p:cNvSpPr>
          <p:nvPr>
            <p:ph type="sldNum" sz="quarter" idx="5"/>
          </p:nvPr>
        </p:nvSpPr>
        <p:spPr/>
        <p:txBody>
          <a:bodyPr/>
          <a:lstStyle/>
          <a:p>
            <a:fld id="{2BE59A8B-1473-7244-BDC6-DDEB21BE284A}" type="slidenum">
              <a:rPr lang="en-US" smtClean="0"/>
              <a:t>5</a:t>
            </a:fld>
            <a:endParaRPr lang="en-US" dirty="0"/>
          </a:p>
        </p:txBody>
      </p:sp>
    </p:spTree>
    <p:extLst>
      <p:ext uri="{BB962C8B-B14F-4D97-AF65-F5344CB8AC3E}">
        <p14:creationId xmlns:p14="http://schemas.microsoft.com/office/powerpoint/2010/main" val="428878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7</a:t>
            </a:fld>
            <a:endParaRPr lang="en-US" dirty="0"/>
          </a:p>
        </p:txBody>
      </p:sp>
    </p:spTree>
    <p:extLst>
      <p:ext uri="{BB962C8B-B14F-4D97-AF65-F5344CB8AC3E}">
        <p14:creationId xmlns:p14="http://schemas.microsoft.com/office/powerpoint/2010/main" val="235559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8</a:t>
            </a:fld>
            <a:endParaRPr lang="en-US" dirty="0"/>
          </a:p>
        </p:txBody>
      </p:sp>
    </p:spTree>
    <p:extLst>
      <p:ext uri="{BB962C8B-B14F-4D97-AF65-F5344CB8AC3E}">
        <p14:creationId xmlns:p14="http://schemas.microsoft.com/office/powerpoint/2010/main" val="72338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https://www.youtube.com/watch?v=QrB4_p0tp6U&amp;list=PLNZJMhpCZQ47mK3DYLpPeljDFaz64dfXu&amp;index=3</a:t>
            </a:r>
            <a:endParaRPr lang="en-GB" dirty="0"/>
          </a:p>
          <a:p>
            <a:endParaRPr lang="en-GB" dirty="0"/>
          </a:p>
          <a:p>
            <a:r>
              <a:rPr lang="en-GB" dirty="0"/>
              <a:t>GP as an educator video </a:t>
            </a:r>
          </a:p>
        </p:txBody>
      </p:sp>
      <p:sp>
        <p:nvSpPr>
          <p:cNvPr id="4" name="Slide Number Placeholder 3"/>
          <p:cNvSpPr>
            <a:spLocks noGrp="1"/>
          </p:cNvSpPr>
          <p:nvPr>
            <p:ph type="sldNum" sz="quarter" idx="5"/>
          </p:nvPr>
        </p:nvSpPr>
        <p:spPr/>
        <p:txBody>
          <a:bodyPr/>
          <a:lstStyle/>
          <a:p>
            <a:fld id="{2BE59A8B-1473-7244-BDC6-DDEB21BE284A}" type="slidenum">
              <a:rPr lang="en-US" smtClean="0"/>
              <a:t>9</a:t>
            </a:fld>
            <a:endParaRPr lang="en-US" dirty="0"/>
          </a:p>
        </p:txBody>
      </p:sp>
    </p:spTree>
    <p:extLst>
      <p:ext uri="{BB962C8B-B14F-4D97-AF65-F5344CB8AC3E}">
        <p14:creationId xmlns:p14="http://schemas.microsoft.com/office/powerpoint/2010/main" val="213882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2BE59A8B-1473-7244-BDC6-DDEB21BE284A}" type="slidenum">
              <a:rPr lang="en-US" smtClean="0"/>
              <a:t>10</a:t>
            </a:fld>
            <a:endParaRPr lang="en-US" dirty="0"/>
          </a:p>
        </p:txBody>
      </p:sp>
    </p:spTree>
    <p:extLst>
      <p:ext uri="{BB962C8B-B14F-4D97-AF65-F5344CB8AC3E}">
        <p14:creationId xmlns:p14="http://schemas.microsoft.com/office/powerpoint/2010/main" val="61453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45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059"/>
            <a:ext cx="9908494" cy="6863397"/>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150747"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150429"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23592" y="4597935"/>
            <a:ext cx="6959508" cy="1849659"/>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059"/>
            <a:ext cx="9908494" cy="6863397"/>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9"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10" name="Content Placeholder 8"/>
          <p:cNvSpPr>
            <a:spLocks noGrp="1"/>
          </p:cNvSpPr>
          <p:nvPr>
            <p:ph sz="quarter" idx="13"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11" name="Content Placeholder 8"/>
          <p:cNvSpPr>
            <a:spLocks noGrp="1"/>
          </p:cNvSpPr>
          <p:nvPr>
            <p:ph sz="quarter" idx="14"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23592" y="4597935"/>
            <a:ext cx="6959508" cy="1849659"/>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12437" cy="6858000"/>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150747"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150429"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l="-17641"/>
          <a:stretch/>
        </p:blipFill>
        <p:spPr>
          <a:xfrm>
            <a:off x="3225674" y="4582585"/>
            <a:ext cx="6663489" cy="1872532"/>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04125" cy="6858000"/>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l="-17641"/>
          <a:stretch/>
        </p:blipFill>
        <p:spPr>
          <a:xfrm>
            <a:off x="3225674" y="4582585"/>
            <a:ext cx="6663489" cy="1872532"/>
          </a:xfrm>
          <a:prstGeom prst="rect">
            <a:avLst/>
          </a:prstGeom>
        </p:spPr>
      </p:pic>
      <p:sp>
        <p:nvSpPr>
          <p:cNvPr id="6"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7"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9"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12438" cy="6858000"/>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150747"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150429"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0634" y="4601839"/>
            <a:ext cx="6296480" cy="1853278"/>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12437" cy="6858000"/>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0634" y="4601839"/>
            <a:ext cx="6296480" cy="1853278"/>
          </a:xfrm>
          <a:prstGeom prst="rect">
            <a:avLst/>
          </a:prstGeom>
        </p:spPr>
      </p:pic>
      <p:sp>
        <p:nvSpPr>
          <p:cNvPr id="6"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7"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9"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8559800"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900457" cy="6860941"/>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222879"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222558"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900457" cy="6879286"/>
          </a:xfrm>
          <a:prstGeom prst="rect">
            <a:avLst/>
          </a:prstGeom>
        </p:spPr>
      </p:pic>
      <p:sp>
        <p:nvSpPr>
          <p:cNvPr id="6"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7"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8"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8557" y="0"/>
            <a:ext cx="10830995" cy="6858000"/>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8559800"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29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04125" cy="6858000"/>
          </a:xfrm>
          <a:prstGeom prst="rect">
            <a:avLst/>
          </a:prstGeom>
        </p:spPr>
      </p:pic>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67644CF5-41A3-42B4-9AFA-458301DD07BC}" type="slidenum">
              <a:rPr lang="en-GB" smtClean="0"/>
              <a:pPr/>
              <a:t>‹#›</a:t>
            </a:fld>
            <a:endParaRPr lang="en-GB" dirty="0"/>
          </a:p>
        </p:txBody>
      </p:sp>
      <p:sp>
        <p:nvSpPr>
          <p:cNvPr id="6"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9"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8"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grpSp>
        <p:nvGrpSpPr>
          <p:cNvPr id="10" name="Group 9">
            <a:extLst>
              <a:ext uri="{FF2B5EF4-FFF2-40B4-BE49-F238E27FC236}">
                <a16:creationId xmlns:a16="http://schemas.microsoft.com/office/drawing/2014/main" id="{8B6B0A13-7AC0-4908-8BEE-6755621F92C0}"/>
              </a:ext>
            </a:extLst>
          </p:cNvPr>
          <p:cNvGrpSpPr/>
          <p:nvPr userDrawn="1"/>
        </p:nvGrpSpPr>
        <p:grpSpPr>
          <a:xfrm>
            <a:off x="9902024" y="0"/>
            <a:ext cx="2289976" cy="6858000"/>
            <a:chOff x="9902024" y="0"/>
            <a:chExt cx="2289976" cy="6858000"/>
          </a:xfrm>
        </p:grpSpPr>
        <p:sp>
          <p:nvSpPr>
            <p:cNvPr id="11" name="Rectangle 10">
              <a:extLst>
                <a:ext uri="{FF2B5EF4-FFF2-40B4-BE49-F238E27FC236}">
                  <a16:creationId xmlns:a16="http://schemas.microsoft.com/office/drawing/2014/main" id="{8A9AC15E-E92F-4A83-9CF6-419333E02117}"/>
                </a:ext>
              </a:extLst>
            </p:cNvPr>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12" name="Rectangle 11">
              <a:extLst>
                <a:ext uri="{FF2B5EF4-FFF2-40B4-BE49-F238E27FC236}">
                  <a16:creationId xmlns:a16="http://schemas.microsoft.com/office/drawing/2014/main" id="{685E8F8C-1899-46E1-BD75-98354391796E}"/>
                </a:ext>
              </a:extLst>
            </p:cNvPr>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13" name="Group 12">
              <a:extLst>
                <a:ext uri="{FF2B5EF4-FFF2-40B4-BE49-F238E27FC236}">
                  <a16:creationId xmlns:a16="http://schemas.microsoft.com/office/drawing/2014/main" id="{8E2A16B3-AA74-46B0-B65E-C52D1CE2D2DA}"/>
                </a:ext>
              </a:extLst>
            </p:cNvPr>
            <p:cNvGrpSpPr/>
            <p:nvPr userDrawn="1"/>
          </p:nvGrpSpPr>
          <p:grpSpPr>
            <a:xfrm>
              <a:off x="10760765" y="0"/>
              <a:ext cx="286247" cy="6858000"/>
              <a:chOff x="10760765" y="0"/>
              <a:chExt cx="286247" cy="6858000"/>
            </a:xfrm>
          </p:grpSpPr>
          <p:sp>
            <p:nvSpPr>
              <p:cNvPr id="28" name="Rectangle 27">
                <a:extLst>
                  <a:ext uri="{FF2B5EF4-FFF2-40B4-BE49-F238E27FC236}">
                    <a16:creationId xmlns:a16="http://schemas.microsoft.com/office/drawing/2014/main" id="{3A725CCB-A9EE-46A8-8CDE-8E9736302DDE}"/>
                  </a:ext>
                </a:extLst>
              </p:cNvPr>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29" name="Picture 28">
                <a:extLst>
                  <a:ext uri="{FF2B5EF4-FFF2-40B4-BE49-F238E27FC236}">
                    <a16:creationId xmlns:a16="http://schemas.microsoft.com/office/drawing/2014/main" id="{39FCCE9A-0723-4E1F-BA7C-7FDEC194EA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14" name="Group 13">
              <a:extLst>
                <a:ext uri="{FF2B5EF4-FFF2-40B4-BE49-F238E27FC236}">
                  <a16:creationId xmlns:a16="http://schemas.microsoft.com/office/drawing/2014/main" id="{247EE617-4AB8-4C6E-A2D4-D7B6D40950BE}"/>
                </a:ext>
              </a:extLst>
            </p:cNvPr>
            <p:cNvGrpSpPr/>
            <p:nvPr userDrawn="1"/>
          </p:nvGrpSpPr>
          <p:grpSpPr>
            <a:xfrm>
              <a:off x="10188271" y="0"/>
              <a:ext cx="286247" cy="6858000"/>
              <a:chOff x="10188271" y="0"/>
              <a:chExt cx="286247" cy="6858000"/>
            </a:xfrm>
          </p:grpSpPr>
          <p:sp>
            <p:nvSpPr>
              <p:cNvPr id="26" name="Rectangle 25">
                <a:extLst>
                  <a:ext uri="{FF2B5EF4-FFF2-40B4-BE49-F238E27FC236}">
                    <a16:creationId xmlns:a16="http://schemas.microsoft.com/office/drawing/2014/main" id="{CB406D5D-63CB-419A-9C27-51B2C690332F}"/>
                  </a:ext>
                </a:extLst>
              </p:cNvPr>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27" name="Picture 26">
                <a:extLst>
                  <a:ext uri="{FF2B5EF4-FFF2-40B4-BE49-F238E27FC236}">
                    <a16:creationId xmlns:a16="http://schemas.microsoft.com/office/drawing/2014/main" id="{19D54EE2-A0E6-486B-A53D-F84EE2D7BDE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15" name="Group 14">
              <a:extLst>
                <a:ext uri="{FF2B5EF4-FFF2-40B4-BE49-F238E27FC236}">
                  <a16:creationId xmlns:a16="http://schemas.microsoft.com/office/drawing/2014/main" id="{ABAFDAE6-9F8F-4CE0-AE13-98CBFCF844E2}"/>
                </a:ext>
              </a:extLst>
            </p:cNvPr>
            <p:cNvGrpSpPr/>
            <p:nvPr userDrawn="1"/>
          </p:nvGrpSpPr>
          <p:grpSpPr>
            <a:xfrm>
              <a:off x="11333259" y="0"/>
              <a:ext cx="286247" cy="6858000"/>
              <a:chOff x="11333259" y="0"/>
              <a:chExt cx="286247" cy="6858000"/>
            </a:xfrm>
          </p:grpSpPr>
          <p:sp>
            <p:nvSpPr>
              <p:cNvPr id="24" name="Rectangle 23">
                <a:extLst>
                  <a:ext uri="{FF2B5EF4-FFF2-40B4-BE49-F238E27FC236}">
                    <a16:creationId xmlns:a16="http://schemas.microsoft.com/office/drawing/2014/main" id="{1FC6E0FD-637B-4D45-A035-AC670F72B1CD}"/>
                  </a:ext>
                </a:extLst>
              </p:cNvPr>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25" name="Picture 24">
                <a:extLst>
                  <a:ext uri="{FF2B5EF4-FFF2-40B4-BE49-F238E27FC236}">
                    <a16:creationId xmlns:a16="http://schemas.microsoft.com/office/drawing/2014/main" id="{80978BE0-232B-48AA-A178-79350BC645A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16" name="Group 15">
              <a:extLst>
                <a:ext uri="{FF2B5EF4-FFF2-40B4-BE49-F238E27FC236}">
                  <a16:creationId xmlns:a16="http://schemas.microsoft.com/office/drawing/2014/main" id="{2427D3DE-FAF8-4EDE-93BD-82A35742A63C}"/>
                </a:ext>
              </a:extLst>
            </p:cNvPr>
            <p:cNvGrpSpPr/>
            <p:nvPr userDrawn="1"/>
          </p:nvGrpSpPr>
          <p:grpSpPr>
            <a:xfrm>
              <a:off x="11047012" y="0"/>
              <a:ext cx="286247" cy="6858000"/>
              <a:chOff x="11047012" y="0"/>
              <a:chExt cx="286247" cy="6858000"/>
            </a:xfrm>
          </p:grpSpPr>
          <p:sp>
            <p:nvSpPr>
              <p:cNvPr id="22" name="Rectangle 21">
                <a:extLst>
                  <a:ext uri="{FF2B5EF4-FFF2-40B4-BE49-F238E27FC236}">
                    <a16:creationId xmlns:a16="http://schemas.microsoft.com/office/drawing/2014/main" id="{C07E8D39-C3BA-47CE-A510-EF99B3159816}"/>
                  </a:ext>
                </a:extLst>
              </p:cNvPr>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23" name="Picture 22">
                <a:extLst>
                  <a:ext uri="{FF2B5EF4-FFF2-40B4-BE49-F238E27FC236}">
                    <a16:creationId xmlns:a16="http://schemas.microsoft.com/office/drawing/2014/main" id="{2DC2BD5E-4853-4CDF-9928-11AE3344022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grpSp>
          <p:nvGrpSpPr>
            <p:cNvPr id="17" name="Group 16">
              <a:extLst>
                <a:ext uri="{FF2B5EF4-FFF2-40B4-BE49-F238E27FC236}">
                  <a16:creationId xmlns:a16="http://schemas.microsoft.com/office/drawing/2014/main" id="{495DAC22-172C-4FA1-A5B6-303937D14901}"/>
                </a:ext>
              </a:extLst>
            </p:cNvPr>
            <p:cNvGrpSpPr/>
            <p:nvPr userDrawn="1"/>
          </p:nvGrpSpPr>
          <p:grpSpPr>
            <a:xfrm>
              <a:off x="9902024" y="0"/>
              <a:ext cx="286247" cy="6858000"/>
              <a:chOff x="9902024" y="0"/>
              <a:chExt cx="286247" cy="6858000"/>
            </a:xfrm>
          </p:grpSpPr>
          <p:sp>
            <p:nvSpPr>
              <p:cNvPr id="20" name="Rectangle 19">
                <a:extLst>
                  <a:ext uri="{FF2B5EF4-FFF2-40B4-BE49-F238E27FC236}">
                    <a16:creationId xmlns:a16="http://schemas.microsoft.com/office/drawing/2014/main" id="{2B8FC24C-17E0-46F0-BEB1-FF3F8CD448ED}"/>
                  </a:ext>
                </a:extLst>
              </p:cNvPr>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What is general practice?</a:t>
                </a:r>
              </a:p>
            </p:txBody>
          </p:sp>
          <p:pic>
            <p:nvPicPr>
              <p:cNvPr id="21" name="Picture 20">
                <a:extLst>
                  <a:ext uri="{FF2B5EF4-FFF2-40B4-BE49-F238E27FC236}">
                    <a16:creationId xmlns:a16="http://schemas.microsoft.com/office/drawing/2014/main" id="{28084FBA-648D-4739-80B1-8143C0E9A009}"/>
                  </a:ext>
                </a:extLst>
              </p:cNvPr>
              <p:cNvPicPr>
                <a:picLocks noChangeAspect="1"/>
              </p:cNvPicPr>
              <p:nvPr userDrawn="1"/>
            </p:nvPicPr>
            <p:blipFill>
              <a:blip r:embed="rId7" cstate="email">
                <a:biLevel thresh="50000"/>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18" name="Picture 17">
              <a:extLst>
                <a:ext uri="{FF2B5EF4-FFF2-40B4-BE49-F238E27FC236}">
                  <a16:creationId xmlns:a16="http://schemas.microsoft.com/office/drawing/2014/main" id="{AD03DC3F-F9DF-4436-ADC8-C759C8C4BBF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19" name="Picture 18">
              <a:extLst>
                <a:ext uri="{FF2B5EF4-FFF2-40B4-BE49-F238E27FC236}">
                  <a16:creationId xmlns:a16="http://schemas.microsoft.com/office/drawing/2014/main" id="{25B2E8E8-8867-456C-B5ED-65FFDB14E2B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grpSp>
    </p:spTree>
    <p:extLst>
      <p:ext uri="{BB962C8B-B14F-4D97-AF65-F5344CB8AC3E}">
        <p14:creationId xmlns:p14="http://schemas.microsoft.com/office/powerpoint/2010/main" val="57062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8559800"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3114"/>
          <a:stretch/>
        </p:blipFill>
        <p:spPr>
          <a:xfrm>
            <a:off x="-1" y="0"/>
            <a:ext cx="9906615" cy="6858000"/>
          </a:xfrm>
          <a:prstGeom prst="rect">
            <a:avLst/>
          </a:prstGeom>
        </p:spPr>
      </p:pic>
      <p:sp>
        <p:nvSpPr>
          <p:cNvPr id="3" name="Footer Placeholder 2"/>
          <p:cNvSpPr>
            <a:spLocks noGrp="1"/>
          </p:cNvSpPr>
          <p:nvPr>
            <p:ph type="ftr" sz="quarter" idx="10"/>
          </p:nvPr>
        </p:nvSpPr>
        <p:spPr/>
        <p:txBody>
          <a:bodyPr/>
          <a:lstStyle/>
          <a:p>
            <a:endParaRPr lang="en-GB" dirty="0"/>
          </a:p>
        </p:txBody>
      </p:sp>
      <p:sp>
        <p:nvSpPr>
          <p:cNvPr id="7"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8"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10"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784" y="-30801"/>
            <a:ext cx="10879640" cy="6888801"/>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150747"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150429"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39836" y="4954989"/>
            <a:ext cx="6863443" cy="1503888"/>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0801"/>
            <a:ext cx="9904221" cy="6888801"/>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39836" y="4954989"/>
            <a:ext cx="6863443" cy="1503888"/>
          </a:xfrm>
          <a:prstGeom prst="rect">
            <a:avLst/>
          </a:prstGeom>
        </p:spPr>
      </p:pic>
      <p:sp>
        <p:nvSpPr>
          <p:cNvPr id="8"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9"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10"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04221" cy="6858000"/>
          </a:xfrm>
          <a:prstGeom prst="rect">
            <a:avLst/>
          </a:prstGeom>
        </p:spPr>
      </p:pic>
      <p:sp>
        <p:nvSpPr>
          <p:cNvPr id="3" name="Footer Placeholder 2">
            <a:extLst>
              <a:ext uri="{FF2B5EF4-FFF2-40B4-BE49-F238E27FC236}">
                <a16:creationId xmlns:a16="http://schemas.microsoft.com/office/drawing/2014/main" id="{75459C1B-F624-416A-AA63-47E72996B90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B88C84-2CD9-4564-9310-B8EA861F2949}"/>
              </a:ext>
            </a:extLst>
          </p:cNvPr>
          <p:cNvSpPr>
            <a:spLocks noGrp="1"/>
          </p:cNvSpPr>
          <p:nvPr>
            <p:ph type="sldNum" sz="quarter" idx="12"/>
          </p:nvPr>
        </p:nvSpPr>
        <p:spPr/>
        <p:txBody>
          <a:bodyPr/>
          <a:lstStyle/>
          <a:p>
            <a:fld id="{67644CF5-41A3-42B4-9AFA-458301DD07BC}" type="slidenum">
              <a:rPr lang="en-GB" smtClean="0"/>
              <a:t>‹#›</a:t>
            </a:fld>
            <a:endParaRPr lang="en-GB" dirty="0"/>
          </a:p>
        </p:txBody>
      </p:sp>
      <p:sp>
        <p:nvSpPr>
          <p:cNvPr id="14"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0209"/>
            <a:ext cx="6150747"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8" name="Content Placeholder 17"/>
          <p:cNvSpPr>
            <a:spLocks noGrp="1"/>
          </p:cNvSpPr>
          <p:nvPr>
            <p:ph sz="quarter" idx="13"/>
          </p:nvPr>
        </p:nvSpPr>
        <p:spPr>
          <a:xfrm>
            <a:off x="838200" y="1825625"/>
            <a:ext cx="6150429"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3150600" y="5094514"/>
            <a:ext cx="6751421" cy="1356295"/>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03123" cy="6858000"/>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3150600" y="5094514"/>
            <a:ext cx="6751421" cy="1356295"/>
          </a:xfrm>
          <a:prstGeom prst="rect">
            <a:avLst/>
          </a:prstGeom>
        </p:spPr>
      </p:pic>
      <p:sp>
        <p:nvSpPr>
          <p:cNvPr id="8"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1315939"/>
            <a:ext cx="8560242" cy="1325563"/>
          </a:xfrm>
          <a:prstGeom prst="rect">
            <a:avLst/>
          </a:prstGeom>
        </p:spPr>
        <p:txBody>
          <a:bodyPr vert="horz" lIns="91440" tIns="45720" rIns="91440" bIns="45720" rtlCol="0" anchor="ctr">
            <a:noAutofit/>
          </a:bodyPr>
          <a:lstStyle>
            <a:lvl1pPr>
              <a:defRPr sz="4400" b="1">
                <a:solidFill>
                  <a:schemeClr val="bg1"/>
                </a:solidFill>
              </a:defRPr>
            </a:lvl1pPr>
          </a:lstStyle>
          <a:p>
            <a:r>
              <a:rPr lang="en-US" dirty="0"/>
              <a:t>CLICK TO EDIT MASTER TITLE STYLE</a:t>
            </a:r>
            <a:endParaRPr lang="en-GB" dirty="0"/>
          </a:p>
        </p:txBody>
      </p:sp>
      <p:sp>
        <p:nvSpPr>
          <p:cNvPr id="9" name="Content Placeholder 8"/>
          <p:cNvSpPr>
            <a:spLocks noGrp="1"/>
          </p:cNvSpPr>
          <p:nvPr>
            <p:ph sz="quarter" idx="12" hasCustomPrompt="1"/>
          </p:nvPr>
        </p:nvSpPr>
        <p:spPr>
          <a:xfrm>
            <a:off x="838200" y="3101007"/>
            <a:ext cx="8559800" cy="1558457"/>
          </a:xfrm>
        </p:spPr>
        <p:txBody>
          <a:bodyPr anchor="b"/>
          <a:lstStyle>
            <a:lvl1pPr marL="0" indent="0">
              <a:buNone/>
              <a:defRPr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a:t>
            </a:r>
            <a:r>
              <a:rPr lang="en-US" dirty="0"/>
              <a:t>to edit Master </a:t>
            </a:r>
            <a:r>
              <a:rPr lang="en-US"/>
              <a:t>text styles”</a:t>
            </a:r>
            <a:endParaRPr lang="en-US" dirty="0"/>
          </a:p>
        </p:txBody>
      </p:sp>
      <p:sp>
        <p:nvSpPr>
          <p:cNvPr id="10" name="Content Placeholder 8"/>
          <p:cNvSpPr>
            <a:spLocks noGrp="1"/>
          </p:cNvSpPr>
          <p:nvPr>
            <p:ph sz="quarter" idx="13" hasCustomPrompt="1"/>
          </p:nvPr>
        </p:nvSpPr>
        <p:spPr>
          <a:xfrm>
            <a:off x="838200" y="4797893"/>
            <a:ext cx="8559800" cy="275039"/>
          </a:xfrm>
        </p:spPr>
        <p:txBody>
          <a:bodyPr anchor="t">
            <a:normAutofit/>
          </a:bodyPr>
          <a:lstStyle>
            <a:lvl1pPr marL="0" indent="0" algn="l">
              <a:buNone/>
              <a:defRPr sz="1050" i="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0.xml"/><Relationship Id="rId7"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5.xml"/><Relationship Id="rId7" Type="http://schemas.openxmlformats.org/officeDocument/2006/relationships/image" Target="../media/image3.png"/><Relationship Id="rId12"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6.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heme" Target="../theme/theme8.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grpSp>
        <p:nvGrpSpPr>
          <p:cNvPr id="4" name="Group 3"/>
          <p:cNvGrpSpPr/>
          <p:nvPr userDrawn="1"/>
        </p:nvGrpSpPr>
        <p:grpSpPr>
          <a:xfrm>
            <a:off x="10474518" y="0"/>
            <a:ext cx="286247" cy="6858000"/>
            <a:chOff x="10474518" y="0"/>
            <a:chExt cx="286247" cy="6858000"/>
          </a:xfrm>
        </p:grpSpPr>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pic>
          <p:nvPicPr>
            <p:cNvPr id="50" name="Picture 4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grpSp>
        <p:nvGrpSpPr>
          <p:cNvPr id="26" name="Group 25"/>
          <p:cNvGrpSpPr/>
          <p:nvPr userDrawn="1"/>
        </p:nvGrpSpPr>
        <p:grpSpPr>
          <a:xfrm>
            <a:off x="9902024" y="0"/>
            <a:ext cx="286247" cy="6858000"/>
            <a:chOff x="9902024" y="0"/>
            <a:chExt cx="286247" cy="6858000"/>
          </a:xfrm>
        </p:grpSpPr>
        <p:sp>
          <p:nvSpPr>
            <p:cNvPr id="27" name="Rectangle 2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28" name="Picture 2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29" name="Picture 28"/>
          <p:cNvPicPr>
            <a:picLocks noChangeAspect="1"/>
          </p:cNvPicPr>
          <p:nvPr userDrawn="1"/>
        </p:nvPicPr>
        <p:blipFill rotWithShape="1">
          <a:blip r:embed="rId9" cstate="email">
            <a:extLst>
              <a:ext uri="{28A0092B-C50C-407E-A947-70E740481C1C}">
                <a14:useLocalDpi xmlns:a14="http://schemas.microsoft.com/office/drawing/2010/main"/>
              </a:ext>
            </a:extLst>
          </a:blip>
          <a:srcRect t="-81" r="-7400" b="-5732"/>
          <a:stretch/>
        </p:blipFill>
        <p:spPr>
          <a:xfrm>
            <a:off x="503052" y="543158"/>
            <a:ext cx="9914047" cy="7010581"/>
          </a:xfrm>
          <a:prstGeom prst="rect">
            <a:avLst/>
          </a:prstGeom>
        </p:spPr>
      </p:pic>
      <p:pic>
        <p:nvPicPr>
          <p:cNvPr id="30" name="Picture 2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69128" y="461728"/>
            <a:ext cx="2326200" cy="727975"/>
          </a:xfrm>
          <a:prstGeom prst="rect">
            <a:avLst/>
          </a:prstGeom>
        </p:spPr>
      </p:pic>
      <p:grpSp>
        <p:nvGrpSpPr>
          <p:cNvPr id="5" name="Group 4"/>
          <p:cNvGrpSpPr/>
          <p:nvPr userDrawn="1"/>
        </p:nvGrpSpPr>
        <p:grpSpPr>
          <a:xfrm>
            <a:off x="11619506" y="0"/>
            <a:ext cx="286247" cy="6858000"/>
            <a:chOff x="11619506" y="0"/>
            <a:chExt cx="286247" cy="6858000"/>
          </a:xfrm>
        </p:grpSpPr>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pic>
          <p:nvPicPr>
            <p:cNvPr id="24" name="Picture 23"/>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grpSp>
      <p:grpSp>
        <p:nvGrpSpPr>
          <p:cNvPr id="6" name="Group 5"/>
          <p:cNvGrpSpPr/>
          <p:nvPr userDrawn="1"/>
        </p:nvGrpSpPr>
        <p:grpSpPr>
          <a:xfrm>
            <a:off x="11905753" y="0"/>
            <a:ext cx="286247" cy="6858000"/>
            <a:chOff x="11905753" y="0"/>
            <a:chExt cx="286247" cy="6858000"/>
          </a:xfrm>
        </p:grpSpPr>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pic>
          <p:nvPicPr>
            <p:cNvPr id="31" name="Picture 30"/>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grpSp>
    </p:spTree>
    <p:extLst>
      <p:ext uri="{BB962C8B-B14F-4D97-AF65-F5344CB8AC3E}">
        <p14:creationId xmlns:p14="http://schemas.microsoft.com/office/powerpoint/2010/main" val="244281343"/>
      </p:ext>
    </p:extLst>
  </p:cSld>
  <p:clrMap bg1="lt1" tx1="dk1" bg2="lt2" tx2="dk2" accent1="accent1" accent2="accent2" accent3="accent3" accent4="accent4" accent5="accent5" accent6="accent6" hlink="hlink" folHlink="folHlink"/>
  <p:sldLayoutIdLst>
    <p:sldLayoutId id="2147483678"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2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1+#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nodeType="withEffect">
                                  <p:stCondLst>
                                    <p:cond delay="6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1+#ppt_w/2"/>
                                          </p:val>
                                        </p:tav>
                                        <p:tav tm="100000">
                                          <p:val>
                                            <p:strVal val="#ppt_x"/>
                                          </p:val>
                                        </p:tav>
                                      </p:tavLst>
                                    </p:anim>
                                    <p:anim calcmode="lin" valueType="num">
                                      <p:cBhvr additive="base">
                                        <p:cTn id="20" dur="1000"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nodeType="withEffect">
                                  <p:stCondLst>
                                    <p:cond delay="8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1+#ppt_w/2"/>
                                          </p:val>
                                        </p:tav>
                                        <p:tav tm="100000">
                                          <p:val>
                                            <p:strVal val="#ppt_x"/>
                                          </p:val>
                                        </p:tav>
                                      </p:tavLst>
                                    </p:anim>
                                    <p:anim calcmode="lin" valueType="num">
                                      <p:cBhvr additive="base">
                                        <p:cTn id="24" dur="10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nodeType="withEffect">
                                  <p:stCondLst>
                                    <p:cond delay="10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1000" fill="hold"/>
                                        <p:tgtEl>
                                          <p:spTgt spid="45"/>
                                        </p:tgtEl>
                                        <p:attrNameLst>
                                          <p:attrName>ppt_x</p:attrName>
                                        </p:attrNameLst>
                                      </p:cBhvr>
                                      <p:tavLst>
                                        <p:tav tm="0">
                                          <p:val>
                                            <p:strVal val="1+#ppt_w/2"/>
                                          </p:val>
                                        </p:tav>
                                        <p:tav tm="100000">
                                          <p:val>
                                            <p:strVal val="#ppt_x"/>
                                          </p:val>
                                        </p:tav>
                                      </p:tavLst>
                                    </p:anim>
                                    <p:anim calcmode="lin" valueType="num">
                                      <p:cBhvr additive="base">
                                        <p:cTn id="28" dur="1000" fill="hold"/>
                                        <p:tgtEl>
                                          <p:spTgt spid="45"/>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2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2" presetClass="entr" presetSubtype="2" accel="50000" decel="50000" fill="hold" nodeType="withEffect">
                                  <p:stCondLst>
                                    <p:cond delay="14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1+#ppt_w/2"/>
                                          </p:val>
                                        </p:tav>
                                        <p:tav tm="100000">
                                          <p:val>
                                            <p:strVal val="#ppt_x"/>
                                          </p:val>
                                        </p:tav>
                                      </p:tavLst>
                                    </p:anim>
                                    <p:anim calcmode="lin" valueType="num">
                                      <p:cBhvr additive="base">
                                        <p:cTn id="35" dur="10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160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8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1000" fill="hold"/>
                                        <p:tgtEl>
                                          <p:spTgt spid="6"/>
                                        </p:tgtEl>
                                        <p:attrNameLst>
                                          <p:attrName>ppt_x</p:attrName>
                                        </p:attrNameLst>
                                      </p:cBhvr>
                                      <p:tavLst>
                                        <p:tav tm="0">
                                          <p:val>
                                            <p:strVal val="1+#ppt_w/2"/>
                                          </p:val>
                                        </p:tav>
                                        <p:tav tm="100000">
                                          <p:val>
                                            <p:strVal val="#ppt_x"/>
                                          </p:val>
                                        </p:tav>
                                      </p:tavLst>
                                    </p:anim>
                                    <p:anim calcmode="lin" valueType="num">
                                      <p:cBhvr additive="base">
                                        <p:cTn id="4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8280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8280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0" dirty="0">
                <a:solidFill>
                  <a:srgbClr val="F16F2C"/>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How the RCGP supports</a:t>
            </a:r>
            <a:r>
              <a:rPr lang="en-US" sz="1200" b="1" baseline="0" dirty="0">
                <a:solidFill>
                  <a:schemeClr val="bg1"/>
                </a:solidFill>
              </a:rPr>
              <a:t> you</a:t>
            </a:r>
            <a:endParaRPr lang="en-US" sz="1200" b="1" dirty="0">
              <a:solidFill>
                <a:schemeClr val="bg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sp>
        <p:nvSpPr>
          <p:cNvPr id="49" name="Triangle 48"/>
          <p:cNvSpPr/>
          <p:nvPr userDrawn="1"/>
        </p:nvSpPr>
        <p:spPr>
          <a:xfrm>
            <a:off x="11937881"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0" name="Picture 4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nvGrpSpPr>
          <p:cNvPr id="26" name="Group 25"/>
          <p:cNvGrpSpPr/>
          <p:nvPr userDrawn="1"/>
        </p:nvGrpSpPr>
        <p:grpSpPr>
          <a:xfrm>
            <a:off x="9902024" y="0"/>
            <a:ext cx="286247" cy="6858000"/>
            <a:chOff x="9902024" y="0"/>
            <a:chExt cx="286247" cy="6858000"/>
          </a:xfrm>
        </p:grpSpPr>
        <p:sp>
          <p:nvSpPr>
            <p:cNvPr id="27" name="Rectangle 2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28" name="Picture 2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29" name="Picture 2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0" name="Picture 29"/>
          <p:cNvPicPr>
            <a:picLocks noChangeAspect="1"/>
          </p:cNvPicPr>
          <p:nvPr userDrawn="1"/>
        </p:nvPicPr>
        <p:blipFill>
          <a:blip r:embed="rId11" cstate="email">
            <a:lum bright="70000" contrast="-70000"/>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1358580979"/>
      </p:ext>
    </p:extLst>
  </p:cSld>
  <p:clrMap bg1="lt1" tx1="dk1" bg2="lt2" tx2="dk2" accent1="accent1" accent2="accent2" accent3="accent3" accent4="accent4" accent5="accent5" accent6="accent6" hlink="hlink" folHlink="folHlink"/>
  <p:sldLayoutIdLst>
    <p:sldLayoutId id="2147483672" r:id="rId1"/>
    <p:sldLayoutId id="2147483682"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85602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sp>
        <p:nvSpPr>
          <p:cNvPr id="49" name="Triangle 48"/>
          <p:cNvSpPr/>
          <p:nvPr userDrawn="1"/>
        </p:nvSpPr>
        <p:spPr>
          <a:xfrm>
            <a:off x="9935937"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0" name="Picture 4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nvGrpSpPr>
          <p:cNvPr id="4" name="Group 3">
            <a:extLst>
              <a:ext uri="{FF2B5EF4-FFF2-40B4-BE49-F238E27FC236}">
                <a16:creationId xmlns:a16="http://schemas.microsoft.com/office/drawing/2014/main" id="{8E3D31D8-C000-453E-8C1D-58087676F2F8}"/>
              </a:ext>
            </a:extLst>
          </p:cNvPr>
          <p:cNvGrpSpPr/>
          <p:nvPr userDrawn="1"/>
        </p:nvGrpSpPr>
        <p:grpSpPr>
          <a:xfrm>
            <a:off x="9902024" y="0"/>
            <a:ext cx="2289976" cy="6858000"/>
            <a:chOff x="9902024" y="0"/>
            <a:chExt cx="2289976" cy="6858000"/>
          </a:xfrm>
        </p:grpSpPr>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grpSp>
          <p:nvGrpSpPr>
            <p:cNvPr id="46" name="Group 45"/>
            <p:cNvGrpSpPr/>
            <p:nvPr userDrawn="1"/>
          </p:nvGrpSpPr>
          <p:grpSpPr>
            <a:xfrm>
              <a:off x="9902024" y="0"/>
              <a:ext cx="286247" cy="6858000"/>
              <a:chOff x="9902024" y="0"/>
              <a:chExt cx="286247" cy="6858000"/>
            </a:xfrm>
          </p:grpSpPr>
          <p:sp>
            <p:nvSpPr>
              <p:cNvPr id="47" name="Rectangle 4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What is general practice?</a:t>
                </a:r>
              </a:p>
            </p:txBody>
          </p:sp>
          <p:pic>
            <p:nvPicPr>
              <p:cNvPr id="48" name="Picture 47"/>
              <p:cNvPicPr>
                <a:picLocks noChangeAspect="1"/>
              </p:cNvPicPr>
              <p:nvPr userDrawn="1"/>
            </p:nvPicPr>
            <p:blipFill>
              <a:blip r:embed="rId9" cstate="email">
                <a:biLevel thresh="50000"/>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29" name="Picture 28"/>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grpSp>
    </p:spTree>
    <p:extLst>
      <p:ext uri="{BB962C8B-B14F-4D97-AF65-F5344CB8AC3E}">
        <p14:creationId xmlns:p14="http://schemas.microsoft.com/office/powerpoint/2010/main" val="256700439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85602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grpSp>
        <p:nvGrpSpPr>
          <p:cNvPr id="4" name="Group 3"/>
          <p:cNvGrpSpPr/>
          <p:nvPr userDrawn="1"/>
        </p:nvGrpSpPr>
        <p:grpSpPr>
          <a:xfrm>
            <a:off x="10474518" y="0"/>
            <a:ext cx="286247" cy="6858000"/>
            <a:chOff x="10474518" y="0"/>
            <a:chExt cx="286247" cy="6858000"/>
          </a:xfrm>
        </p:grpSpPr>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pic>
          <p:nvPicPr>
            <p:cNvPr id="50" name="Picture 4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grpSp>
        <p:nvGrpSpPr>
          <p:cNvPr id="26" name="Group 25"/>
          <p:cNvGrpSpPr/>
          <p:nvPr userDrawn="1"/>
        </p:nvGrpSpPr>
        <p:grpSpPr>
          <a:xfrm>
            <a:off x="9902024" y="0"/>
            <a:ext cx="286247" cy="6858000"/>
            <a:chOff x="9902024" y="0"/>
            <a:chExt cx="286247" cy="6858000"/>
          </a:xfrm>
        </p:grpSpPr>
        <p:sp>
          <p:nvSpPr>
            <p:cNvPr id="27" name="Rectangle 2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28" name="Picture 2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29" name="Picture 2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0" name="Picture 29"/>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1502977799"/>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58593"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5859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pic>
        <p:nvPicPr>
          <p:cNvPr id="35" name="Picture 34"/>
          <p:cNvPicPr>
            <a:picLocks noChangeAspect="1"/>
          </p:cNvPicPr>
          <p:nvPr userDrawn="1"/>
        </p:nvPicPr>
        <p:blipFill>
          <a:blip r:embed="rId5" cstate="email">
            <a:biLevel thresh="50000"/>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Endless opportunities</a:t>
              </a:r>
            </a:p>
          </p:txBody>
        </p:sp>
        <p:pic>
          <p:nvPicPr>
            <p:cNvPr id="36" name="Picture 35"/>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sp>
        <p:nvSpPr>
          <p:cNvPr id="30" name="Triangle 29"/>
          <p:cNvSpPr/>
          <p:nvPr userDrawn="1"/>
        </p:nvSpPr>
        <p:spPr>
          <a:xfrm>
            <a:off x="10220315"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nvGrpSpPr>
          <p:cNvPr id="31" name="Group 30"/>
          <p:cNvGrpSpPr/>
          <p:nvPr userDrawn="1"/>
        </p:nvGrpSpPr>
        <p:grpSpPr>
          <a:xfrm>
            <a:off x="9902024" y="0"/>
            <a:ext cx="286247" cy="6858000"/>
            <a:chOff x="9902024" y="0"/>
            <a:chExt cx="286247" cy="6858000"/>
          </a:xfrm>
        </p:grpSpPr>
        <p:sp>
          <p:nvSpPr>
            <p:cNvPr id="32" name="Rectangle 31"/>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33" name="Picture 3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46" name="Picture 45"/>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pic>
        <p:nvPicPr>
          <p:cNvPr id="27" name="Picture 2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9" name="Picture 38"/>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596403811"/>
      </p:ext>
    </p:extLst>
  </p:cSld>
  <p:clrMap bg1="lt1" tx1="dk1" bg2="lt2" tx2="dk2" accent1="accent1" accent2="accent2" accent3="accent3" accent4="accent4" accent5="accent5" accent6="accent6" hlink="hlink" folHlink="folHlink"/>
  <p:sldLayoutIdLst>
    <p:sldLayoutId id="2147483659" r:id="rId1"/>
    <p:sldLayoutId id="2147483684"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58593"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5859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0" name="Group 39"/>
          <p:cNvGrpSpPr/>
          <p:nvPr userDrawn="1"/>
        </p:nvGrpSpPr>
        <p:grpSpPr>
          <a:xfrm>
            <a:off x="9902024" y="0"/>
            <a:ext cx="286247" cy="6858000"/>
            <a:chOff x="9902024" y="0"/>
            <a:chExt cx="286247" cy="6858000"/>
          </a:xfrm>
        </p:grpSpPr>
        <p:sp>
          <p:nvSpPr>
            <p:cNvPr id="7" name="Rectangle 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35" name="Picture 3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bg1"/>
                </a:solidFill>
              </a:rPr>
              <a:t>Intellectual stimulation</a:t>
            </a:r>
          </a:p>
        </p:txBody>
      </p:sp>
      <p:sp>
        <p:nvSpPr>
          <p:cNvPr id="30" name="Triangle 29"/>
          <p:cNvSpPr/>
          <p:nvPr userDrawn="1"/>
        </p:nvSpPr>
        <p:spPr>
          <a:xfrm>
            <a:off x="10505903"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9" cstate="email">
            <a:extLst>
              <a:ext uri="{BEBA8EAE-BF5A-486C-A8C5-ECC9F3942E4B}">
                <a14:imgProps xmlns:a14="http://schemas.microsoft.com/office/drawing/2010/main">
                  <a14:imgLayer r:embed="rId10">
                    <a14:imgEffect>
                      <a14:artisticPencilSketch/>
                    </a14:imgEffect>
                  </a14:imgLayer>
                </a14:imgProps>
              </a:ex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pic>
        <p:nvPicPr>
          <p:cNvPr id="26" name="Picture 25"/>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29" name="Picture 28"/>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576616346"/>
      </p:ext>
    </p:extLst>
  </p:cSld>
  <p:clrMap bg1="lt1" tx1="dk1" bg2="lt2" tx2="dk2" accent1="accent1" accent2="accent2" accent3="accent3" accent4="accent4" accent5="accent5" accent6="accent6" hlink="hlink" folHlink="folHlink"/>
  <p:sldLayoutIdLst>
    <p:sldLayoutId id="2147483661" r:id="rId1"/>
    <p:sldLayoutId id="2147483683"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58593"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5859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Teamwork and collaboration</a:t>
              </a:r>
            </a:p>
          </p:txBody>
        </p:sp>
        <p:pic>
          <p:nvPicPr>
            <p:cNvPr id="34" name="Picture 33"/>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0" name="Group 39"/>
          <p:cNvGrpSpPr/>
          <p:nvPr userDrawn="1"/>
        </p:nvGrpSpPr>
        <p:grpSpPr>
          <a:xfrm>
            <a:off x="9902024" y="0"/>
            <a:ext cx="286247" cy="6858000"/>
            <a:chOff x="9902024" y="0"/>
            <a:chExt cx="286247" cy="6858000"/>
          </a:xfrm>
        </p:grpSpPr>
        <p:sp>
          <p:nvSpPr>
            <p:cNvPr id="7" name="Rectangle 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35" name="Picture 3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rgbClr val="F16F2C"/>
                </a:solidFill>
              </a:rPr>
              <a:t>Intellectual stimulation</a:t>
            </a:r>
          </a:p>
        </p:txBody>
      </p:sp>
      <p:sp>
        <p:nvSpPr>
          <p:cNvPr id="30" name="Triangle 29"/>
          <p:cNvSpPr/>
          <p:nvPr userDrawn="1"/>
        </p:nvSpPr>
        <p:spPr>
          <a:xfrm>
            <a:off x="10792893"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8" name="Picture 27"/>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1" name="Picture 30"/>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1144108930"/>
      </p:ext>
    </p:extLst>
  </p:cSld>
  <p:clrMap bg1="lt1" tx1="dk1" bg2="lt2" tx2="dk2" accent1="accent1" accent2="accent2" accent3="accent3" accent4="accent4" accent5="accent5" accent6="accent6" hlink="hlink" folHlink="folHlink"/>
  <p:sldLayoutIdLst>
    <p:sldLayoutId id="2147483663" r:id="rId1"/>
    <p:sldLayoutId id="2147483679"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58593"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5859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0" name="Group 39"/>
          <p:cNvGrpSpPr/>
          <p:nvPr userDrawn="1"/>
        </p:nvGrpSpPr>
        <p:grpSpPr>
          <a:xfrm>
            <a:off x="9902024" y="0"/>
            <a:ext cx="286247" cy="6858000"/>
            <a:chOff x="9902024" y="0"/>
            <a:chExt cx="286247" cy="6858000"/>
          </a:xfrm>
        </p:grpSpPr>
        <p:sp>
          <p:nvSpPr>
            <p:cNvPr id="7" name="Rectangle 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35" name="Picture 3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Innovation and leadership</a:t>
              </a:r>
            </a:p>
          </p:txBody>
        </p:sp>
        <p:pic>
          <p:nvPicPr>
            <p:cNvPr id="38" name="Picture 37"/>
            <p:cNvPicPr>
              <a:picLocks noChangeAspect="1"/>
            </p:cNvPicPr>
            <p:nvPr userDrawn="1"/>
          </p:nvPicPr>
          <p:blipFill>
            <a:blip r:embed="rId7" cstate="email">
              <a:biLevel thresh="25000"/>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rgbClr val="F16F2C"/>
                </a:solidFill>
              </a:rPr>
              <a:t>Intellectual stimulation</a:t>
            </a:r>
          </a:p>
        </p:txBody>
      </p:sp>
      <p:sp>
        <p:nvSpPr>
          <p:cNvPr id="30" name="Triangle 29"/>
          <p:cNvSpPr/>
          <p:nvPr userDrawn="1"/>
        </p:nvSpPr>
        <p:spPr>
          <a:xfrm>
            <a:off x="11079140"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8" name="Picture 2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nvGrpSpPr>
          <p:cNvPr id="29" name="Group 28"/>
          <p:cNvGrpSpPr/>
          <p:nvPr userDrawn="1"/>
        </p:nvGrpSpPr>
        <p:grpSpPr>
          <a:xfrm>
            <a:off x="10760765" y="0"/>
            <a:ext cx="286247" cy="6858000"/>
            <a:chOff x="10760765" y="0"/>
            <a:chExt cx="286247" cy="6858000"/>
          </a:xfrm>
        </p:grpSpPr>
        <p:sp>
          <p:nvSpPr>
            <p:cNvPr id="31" name="Rectangle 30"/>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2" name="Picture 31"/>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4" name="Picture 33"/>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1458777923"/>
      </p:ext>
    </p:extLst>
  </p:cSld>
  <p:clrMap bg1="lt1" tx1="dk1" bg2="lt2" tx2="dk2" accent1="accent1" accent2="accent2" accent3="accent3" accent4="accent4" accent5="accent5" accent6="accent6" hlink="hlink" folHlink="folHlink"/>
  <p:sldLayoutIdLst>
    <p:sldLayoutId id="2147483680" r:id="rId1"/>
    <p:sldLayoutId id="2147483665"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6158593"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615859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0" name="Group 39"/>
          <p:cNvGrpSpPr/>
          <p:nvPr userDrawn="1"/>
        </p:nvGrpSpPr>
        <p:grpSpPr>
          <a:xfrm>
            <a:off x="9902024" y="0"/>
            <a:ext cx="286247" cy="6858000"/>
            <a:chOff x="9902024" y="0"/>
            <a:chExt cx="286247" cy="6858000"/>
          </a:xfrm>
        </p:grpSpPr>
        <p:sp>
          <p:nvSpPr>
            <p:cNvPr id="7" name="Rectangle 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35" name="Picture 3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Person-centred care</a:t>
              </a:r>
            </a:p>
          </p:txBody>
        </p:sp>
        <p:pic>
          <p:nvPicPr>
            <p:cNvPr id="37" name="Picture 36"/>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rgbClr val="F16F2C"/>
                </a:solidFill>
              </a:rPr>
              <a:t>Intellectual stimulation</a:t>
            </a:r>
          </a:p>
        </p:txBody>
      </p:sp>
      <p:sp>
        <p:nvSpPr>
          <p:cNvPr id="30" name="Triangle 29"/>
          <p:cNvSpPr/>
          <p:nvPr userDrawn="1"/>
        </p:nvSpPr>
        <p:spPr>
          <a:xfrm>
            <a:off x="11365387"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8" name="Picture 2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nvGrpSpPr>
          <p:cNvPr id="29" name="Group 28"/>
          <p:cNvGrpSpPr/>
          <p:nvPr userDrawn="1"/>
        </p:nvGrpSpPr>
        <p:grpSpPr>
          <a:xfrm>
            <a:off x="10760765" y="0"/>
            <a:ext cx="286247" cy="6858000"/>
            <a:chOff x="10760765" y="0"/>
            <a:chExt cx="286247" cy="6858000"/>
          </a:xfrm>
        </p:grpSpPr>
        <p:sp>
          <p:nvSpPr>
            <p:cNvPr id="31" name="Rectangle 30"/>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2" name="Picture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33" name="Group 32"/>
          <p:cNvGrpSpPr/>
          <p:nvPr userDrawn="1"/>
        </p:nvGrpSpPr>
        <p:grpSpPr>
          <a:xfrm>
            <a:off x="11047012" y="0"/>
            <a:ext cx="286247" cy="6858000"/>
            <a:chOff x="11047012" y="0"/>
            <a:chExt cx="286247" cy="6858000"/>
          </a:xfrm>
        </p:grpSpPr>
        <p:sp>
          <p:nvSpPr>
            <p:cNvPr id="34" name="Rectangle 33"/>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9" name="Picture 38"/>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42" name="Picture 41"/>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16807"/>
      </p:ext>
    </p:extLst>
  </p:cSld>
  <p:clrMap bg1="lt1" tx1="dk1" bg2="lt2" tx2="dk2" accent1="accent1" accent2="accent2" accent3="accent3" accent4="accent4" accent5="accent5" accent6="accent6" hlink="hlink" folHlink="folHlink"/>
  <p:sldLayoutIdLst>
    <p:sldLayoutId id="2147483667" r:id="rId1"/>
    <p:sldLayoutId id="2147483681" r:id="rId2"/>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110B3-01D8-41B5-876B-DDDC7F5A5C3A}"/>
              </a:ext>
            </a:extLst>
          </p:cNvPr>
          <p:cNvSpPr>
            <a:spLocks noGrp="1"/>
          </p:cNvSpPr>
          <p:nvPr>
            <p:ph type="title"/>
          </p:nvPr>
        </p:nvSpPr>
        <p:spPr>
          <a:xfrm>
            <a:off x="838200" y="365125"/>
            <a:ext cx="856024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AEE57DA-F4DD-4CCA-BDEF-77797CC746C8}"/>
              </a:ext>
            </a:extLst>
          </p:cNvPr>
          <p:cNvSpPr>
            <a:spLocks noGrp="1"/>
          </p:cNvSpPr>
          <p:nvPr>
            <p:ph type="body" idx="1"/>
          </p:nvPr>
        </p:nvSpPr>
        <p:spPr>
          <a:xfrm>
            <a:off x="838200" y="1825625"/>
            <a:ext cx="85602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A3E0ADF-730F-408B-B087-3E77DF127B7C}"/>
              </a:ext>
            </a:extLst>
          </p:cNvPr>
          <p:cNvSpPr>
            <a:spLocks noGrp="1"/>
          </p:cNvSpPr>
          <p:nvPr>
            <p:ph type="ftr" sz="quarter" idx="3"/>
          </p:nvPr>
        </p:nvSpPr>
        <p:spPr>
          <a:xfrm>
            <a:off x="4038600" y="6928844"/>
            <a:ext cx="27836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7EAD4A-F4B2-4BA6-AD6E-E4BB1395F0E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44CF5-41A3-42B4-9AFA-458301DD07BC}" type="slidenum">
              <a:rPr lang="en-GB" smtClean="0"/>
              <a:pPr/>
              <a:t>‹#›</a:t>
            </a:fld>
            <a:endParaRPr lang="en-GB" dirty="0"/>
          </a:p>
        </p:txBody>
      </p:sp>
      <p:sp>
        <p:nvSpPr>
          <p:cNvPr id="20" name="Rectangle 19"/>
          <p:cNvSpPr/>
          <p:nvPr userDrawn="1"/>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b="1" dirty="0">
                <a:solidFill>
                  <a:schemeClr val="bg1"/>
                </a:solidFill>
              </a:rPr>
              <a:t>Becoming a GP</a:t>
            </a:r>
          </a:p>
        </p:txBody>
      </p:sp>
      <p:sp>
        <p:nvSpPr>
          <p:cNvPr id="21" name="Rectangle 20"/>
          <p:cNvSpPr/>
          <p:nvPr userDrawn="1"/>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43" name="Group 42"/>
          <p:cNvGrpSpPr/>
          <p:nvPr userDrawn="1"/>
        </p:nvGrpSpPr>
        <p:grpSpPr>
          <a:xfrm>
            <a:off x="10760765" y="0"/>
            <a:ext cx="286247" cy="6858000"/>
            <a:chOff x="10760765" y="0"/>
            <a:chExt cx="286247" cy="6858000"/>
          </a:xfrm>
        </p:grpSpPr>
        <p:sp>
          <p:nvSpPr>
            <p:cNvPr id="17" name="Rectangle 16"/>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1" name="Group 40"/>
          <p:cNvGrpSpPr/>
          <p:nvPr userDrawn="1"/>
        </p:nvGrpSpPr>
        <p:grpSpPr>
          <a:xfrm>
            <a:off x="10188271" y="0"/>
            <a:ext cx="286247" cy="6858000"/>
            <a:chOff x="10188271" y="0"/>
            <a:chExt cx="286247" cy="6858000"/>
          </a:xfrm>
        </p:grpSpPr>
        <p:sp>
          <p:nvSpPr>
            <p:cNvPr id="15" name="Rectangle 14"/>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5" name="Group 44"/>
          <p:cNvGrpSpPr/>
          <p:nvPr userDrawn="1"/>
        </p:nvGrpSpPr>
        <p:grpSpPr>
          <a:xfrm>
            <a:off x="11333259" y="0"/>
            <a:ext cx="286247" cy="6858000"/>
            <a:chOff x="11333259" y="0"/>
            <a:chExt cx="286247" cy="6858000"/>
          </a:xfrm>
        </p:grpSpPr>
        <p:sp>
          <p:nvSpPr>
            <p:cNvPr id="19" name="Rectangle 18"/>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37" name="Picture 3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4" name="Group 43"/>
          <p:cNvGrpSpPr/>
          <p:nvPr userDrawn="1"/>
        </p:nvGrpSpPr>
        <p:grpSpPr>
          <a:xfrm>
            <a:off x="11047012" y="0"/>
            <a:ext cx="286247" cy="6858000"/>
            <a:chOff x="11047012" y="0"/>
            <a:chExt cx="286247" cy="6858000"/>
          </a:xfrm>
        </p:grpSpPr>
        <p:sp>
          <p:nvSpPr>
            <p:cNvPr id="18" name="Rectangle 17"/>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16" name="Rectangle 15"/>
          <p:cNvSpPr/>
          <p:nvPr userDrawn="1"/>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sp>
        <p:nvSpPr>
          <p:cNvPr id="49" name="Triangle 48"/>
          <p:cNvSpPr/>
          <p:nvPr userDrawn="1"/>
        </p:nvSpPr>
        <p:spPr>
          <a:xfrm>
            <a:off x="11651634" y="6666630"/>
            <a:ext cx="221990" cy="191370"/>
          </a:xfrm>
          <a:prstGeom prst="triangl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0" name="Picture 4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grpSp>
        <p:nvGrpSpPr>
          <p:cNvPr id="26" name="Group 25"/>
          <p:cNvGrpSpPr/>
          <p:nvPr userDrawn="1"/>
        </p:nvGrpSpPr>
        <p:grpSpPr>
          <a:xfrm>
            <a:off x="9902024" y="0"/>
            <a:ext cx="286247" cy="6858000"/>
            <a:chOff x="9902024" y="0"/>
            <a:chExt cx="286247" cy="6858000"/>
          </a:xfrm>
        </p:grpSpPr>
        <p:sp>
          <p:nvSpPr>
            <p:cNvPr id="27" name="Rectangle 26"/>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What is general practice?</a:t>
              </a:r>
            </a:p>
          </p:txBody>
        </p:sp>
        <p:pic>
          <p:nvPicPr>
            <p:cNvPr id="28" name="Picture 2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29" name="Picture 28"/>
          <p:cNvPicPr>
            <a:picLocks noChangeAspect="1"/>
          </p:cNvPicPr>
          <p:nvPr userDrawn="1"/>
        </p:nvPicPr>
        <p:blipFill>
          <a:blip r:embed="rId9" cstate="email">
            <a:biLevel thresh="25000"/>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30" name="Picture 2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spTree>
    <p:extLst>
      <p:ext uri="{BB962C8B-B14F-4D97-AF65-F5344CB8AC3E}">
        <p14:creationId xmlns:p14="http://schemas.microsoft.com/office/powerpoint/2010/main" val="282475249"/>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lang="en-US" sz="3600" kern="1200" dirty="0" smtClean="0">
          <a:solidFill>
            <a:srgbClr val="002D59"/>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3.svg"/><Relationship Id="rId3" Type="http://schemas.openxmlformats.org/officeDocument/2006/relationships/slide" Target="slide2.xml"/><Relationship Id="rId7" Type="http://schemas.openxmlformats.org/officeDocument/2006/relationships/slide" Target="slide11.xml"/><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hyperlink" Target="https://www.youtube.com/watch?v=TCdqwTfGB6I" TargetMode="Externa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15.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8.png"/><Relationship Id="rId7"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slide" Target="slide7.xml"/><Relationship Id="rId5" Type="http://schemas.openxmlformats.org/officeDocument/2006/relationships/slide" Target="slide5.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34.png"/><Relationship Id="rId4" Type="http://schemas.openxmlformats.org/officeDocument/2006/relationships/slide" Target="slide5.xml"/><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5.xml"/><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slide" Target="slide2.xml"/><Relationship Id="rId7" Type="http://schemas.openxmlformats.org/officeDocument/2006/relationships/slide" Target="slide11.xml"/><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slide" Target="slide9.xml"/><Relationship Id="rId11" Type="http://schemas.openxmlformats.org/officeDocument/2006/relationships/hyperlink" Target="https://www.youtube.com/watch?v=L8dp5aA4r5k&amp;list=PLNZJMhpCZQ47mK3DYLpPeljDFaz64dfXu&amp;index=4" TargetMode="Externa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5.xml"/><Relationship Id="rId9"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2.png"/><Relationship Id="rId7"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slide" Target="slide7.xml"/><Relationship Id="rId5" Type="http://schemas.openxmlformats.org/officeDocument/2006/relationships/slide" Target="slide5.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40.png"/><Relationship Id="rId3" Type="http://schemas.openxmlformats.org/officeDocument/2006/relationships/slide" Target="slide2.xml"/><Relationship Id="rId7" Type="http://schemas.openxmlformats.org/officeDocument/2006/relationships/slide" Target="slide11.xml"/><Relationship Id="rId12" Type="http://schemas.openxmlformats.org/officeDocument/2006/relationships/hyperlink" Target="https://www.youtube.com/watch?v=pI32Huijfsk"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slide" Target="slide9.xml"/><Relationship Id="rId11" Type="http://schemas.openxmlformats.org/officeDocument/2006/relationships/image" Target="../media/image43.png"/><Relationship Id="rId5" Type="http://schemas.openxmlformats.org/officeDocument/2006/relationships/slide" Target="slide7.xml"/><Relationship Id="rId10" Type="http://schemas.openxmlformats.org/officeDocument/2006/relationships/image" Target="../media/image34.png"/><Relationship Id="rId4" Type="http://schemas.openxmlformats.org/officeDocument/2006/relationships/slide" Target="slide5.xml"/><Relationship Id="rId9" Type="http://schemas.openxmlformats.org/officeDocument/2006/relationships/slide" Target="slide15.xml"/><Relationship Id="rId14"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43.png"/><Relationship Id="rId4" Type="http://schemas.openxmlformats.org/officeDocument/2006/relationships/slide" Target="slide5.xml"/><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3.xml"/><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slide" Target="slide11.xml"/><Relationship Id="rId2" Type="http://schemas.openxmlformats.org/officeDocument/2006/relationships/hyperlink" Target="rcgp.org.uk/membership" TargetMode="External"/><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slide" Target="slide9.xml"/><Relationship Id="rId5" Type="http://schemas.openxmlformats.org/officeDocument/2006/relationships/image" Target="../media/image46.png"/><Relationship Id="rId10" Type="http://schemas.openxmlformats.org/officeDocument/2006/relationships/slide" Target="slide7.xml"/><Relationship Id="rId4" Type="http://schemas.openxmlformats.org/officeDocument/2006/relationships/image" Target="../media/image45.png"/><Relationship Id="rId9" Type="http://schemas.openxmlformats.org/officeDocument/2006/relationships/slide" Target="slide5.xml"/><Relationship Id="rId1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hyperlink" Target="facebook.com/rcgp.org" TargetMode="External"/><Relationship Id="rId13" Type="http://schemas.openxmlformats.org/officeDocument/2006/relationships/slide" Target="slide7.xml"/><Relationship Id="rId18" Type="http://schemas.openxmlformats.org/officeDocument/2006/relationships/slide" Target="slide16.xml"/><Relationship Id="rId26" Type="http://schemas.openxmlformats.org/officeDocument/2006/relationships/image" Target="../media/image10.png"/><Relationship Id="rId3" Type="http://schemas.openxmlformats.org/officeDocument/2006/relationships/hyperlink" Target="rcgp.org.uk/discovergp" TargetMode="External"/><Relationship Id="rId21" Type="http://schemas.openxmlformats.org/officeDocument/2006/relationships/image" Target="../media/image3.png"/><Relationship Id="rId7" Type="http://schemas.openxmlformats.org/officeDocument/2006/relationships/image" Target="../media/image51.png"/><Relationship Id="rId12" Type="http://schemas.openxmlformats.org/officeDocument/2006/relationships/slide" Target="slide5.xml"/><Relationship Id="rId17" Type="http://schemas.openxmlformats.org/officeDocument/2006/relationships/slide" Target="slide15.xml"/><Relationship Id="rId25" Type="http://schemas.openxmlformats.org/officeDocument/2006/relationships/image" Target="../media/image9.png"/><Relationship Id="rId2" Type="http://schemas.openxmlformats.org/officeDocument/2006/relationships/notesSlide" Target="../notesSlides/notesSlide15.xml"/><Relationship Id="rId16" Type="http://schemas.openxmlformats.org/officeDocument/2006/relationships/slide" Target="slide13.xml"/><Relationship Id="rId20" Type="http://schemas.openxmlformats.org/officeDocument/2006/relationships/image" Target="../media/image2.png"/><Relationship Id="rId29" Type="http://schemas.openxmlformats.org/officeDocument/2006/relationships/image" Target="../media/image41.svg"/><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slide" Target="slide2.xml"/><Relationship Id="rId24" Type="http://schemas.openxmlformats.org/officeDocument/2006/relationships/image" Target="../media/image5.png"/><Relationship Id="rId5" Type="http://schemas.openxmlformats.org/officeDocument/2006/relationships/image" Target="../media/image49.png"/><Relationship Id="rId15" Type="http://schemas.openxmlformats.org/officeDocument/2006/relationships/slide" Target="slide11.xml"/><Relationship Id="rId23" Type="http://schemas.openxmlformats.org/officeDocument/2006/relationships/image" Target="../media/image6.png"/><Relationship Id="rId28" Type="http://schemas.openxmlformats.org/officeDocument/2006/relationships/image" Target="../media/image40.png"/><Relationship Id="rId10" Type="http://schemas.openxmlformats.org/officeDocument/2006/relationships/hyperlink" Target="instagram.com/royalcollegeofgps" TargetMode="External"/><Relationship Id="rId19" Type="http://schemas.openxmlformats.org/officeDocument/2006/relationships/image" Target="../media/image1.png"/><Relationship Id="rId4" Type="http://schemas.openxmlformats.org/officeDocument/2006/relationships/hyperlink" Target="rcgp.org.uk" TargetMode="External"/><Relationship Id="rId9" Type="http://schemas.openxmlformats.org/officeDocument/2006/relationships/hyperlink" Target="twitter.com/rcgp" TargetMode="External"/><Relationship Id="rId14" Type="http://schemas.openxmlformats.org/officeDocument/2006/relationships/slide" Target="slide9.xml"/><Relationship Id="rId22" Type="http://schemas.openxmlformats.org/officeDocument/2006/relationships/image" Target="../media/image4.png"/><Relationship Id="rId27" Type="http://schemas.openxmlformats.org/officeDocument/2006/relationships/hyperlink" Target="https://www.youtube.com/watch?v=YZIyzEFUGcM&amp;list=PLNZJMhpCZQ47mK3DYLpPeljDFaz64dfXu&amp;index=5"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notesSlide" Target="../notesSlides/notesSlide2.xml"/><Relationship Id="rId7" Type="http://schemas.openxmlformats.org/officeDocument/2006/relationships/slide" Target="slide1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slide" Target="slide9.xml"/><Relationship Id="rId11" Type="http://schemas.openxmlformats.org/officeDocument/2006/relationships/image" Target="../media/image34.png"/><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5.pn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5.xml"/><Relationship Id="rId9" Type="http://schemas.openxmlformats.org/officeDocument/2006/relationships/slide" Target="slide15.xml"/></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7.svg"/><Relationship Id="rId3" Type="http://schemas.openxmlformats.org/officeDocument/2006/relationships/slide" Target="slide2.xml"/><Relationship Id="rId7" Type="http://schemas.openxmlformats.org/officeDocument/2006/relationships/slide" Target="slide13.xml"/><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hyperlink" Target="https://www.youtube.com/watch?v=1WTIgOoHDqk&amp;list=PLNZJMhpCZQ47mK3DYLpPeljDFaz64dfXu&amp;index=2" TargetMode="External"/><Relationship Id="rId5" Type="http://schemas.openxmlformats.org/officeDocument/2006/relationships/slide" Target="slide9.xml"/><Relationship Id="rId10" Type="http://schemas.openxmlformats.org/officeDocument/2006/relationships/image" Target="../media/image34.png"/><Relationship Id="rId4" Type="http://schemas.openxmlformats.org/officeDocument/2006/relationships/slide" Target="slide7.xml"/><Relationship Id="rId9"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7.xml"/><Relationship Id="rId9"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png"/><Relationship Id="rId3" Type="http://schemas.openxmlformats.org/officeDocument/2006/relationships/slideLayout" Target="../slideLayouts/slideLayout9.xml"/><Relationship Id="rId7" Type="http://schemas.openxmlformats.org/officeDocument/2006/relationships/slide" Target="slide9.xml"/><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5.xml"/><Relationship Id="rId11" Type="http://schemas.openxmlformats.org/officeDocument/2006/relationships/slide" Target="slide16.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notesSlide" Target="../notesSlides/notesSlide6.xml"/><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8.png"/><Relationship Id="rId7"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1.svg"/><Relationship Id="rId3" Type="http://schemas.openxmlformats.org/officeDocument/2006/relationships/slide" Target="slide2.xml"/><Relationship Id="rId7" Type="http://schemas.openxmlformats.org/officeDocument/2006/relationships/slide" Target="slide13.xml"/><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slide" Target="slide11.xml"/><Relationship Id="rId11" Type="http://schemas.openxmlformats.org/officeDocument/2006/relationships/hyperlink" Target="https://www.youtube.com/watch?v=QrB4_p0tp6U&amp;list=PLNZJMhpCZQ47mK3DYLpPeljDFaz64dfXu&amp;index=3" TargetMode="External"/><Relationship Id="rId5" Type="http://schemas.openxmlformats.org/officeDocument/2006/relationships/slide" Target="slide7.xml"/><Relationship Id="rId10" Type="http://schemas.openxmlformats.org/officeDocument/2006/relationships/image" Target="../media/image34.png"/><Relationship Id="rId4" Type="http://schemas.openxmlformats.org/officeDocument/2006/relationships/slide" Target="slide5.xml"/><Relationship Id="rId9"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10" action="ppaction://hlinksldjump"/>
          </p:cNvPr>
          <p:cNvSpPr/>
          <p:nvPr/>
        </p:nvSpPr>
        <p:spPr>
          <a:xfrm>
            <a:off x="11921398" y="24044"/>
            <a:ext cx="262393" cy="6681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Presentation with media">
            <a:hlinkClick r:id="rId11"/>
            <a:extLst>
              <a:ext uri="{FF2B5EF4-FFF2-40B4-BE49-F238E27FC236}">
                <a16:creationId xmlns:a16="http://schemas.microsoft.com/office/drawing/2014/main" id="{44E8A458-3A79-4747-B34D-1F5962542ED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2113" y="5791200"/>
            <a:ext cx="914400" cy="914400"/>
          </a:xfrm>
          <a:prstGeom prst="rect">
            <a:avLst/>
          </a:prstGeom>
        </p:spPr>
      </p:pic>
    </p:spTree>
    <p:extLst>
      <p:ext uri="{BB962C8B-B14F-4D97-AF65-F5344CB8AC3E}">
        <p14:creationId xmlns:p14="http://schemas.microsoft.com/office/powerpoint/2010/main" val="126614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THRIVE AS A MEMBER </a:t>
            </a:r>
            <a:br>
              <a:rPr lang="en-US" dirty="0"/>
            </a:br>
            <a:r>
              <a:rPr lang="en-US" dirty="0"/>
              <a:t>OF TEAM GP</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395" y="1428454"/>
            <a:ext cx="3424846" cy="1010611"/>
          </a:xfrm>
          <a:prstGeom prst="rect">
            <a:avLst/>
          </a:prstGeom>
        </p:spPr>
      </p:pic>
      <p:sp>
        <p:nvSpPr>
          <p:cNvPr id="8" name="Content Placeholder 4"/>
          <p:cNvSpPr txBox="1">
            <a:spLocks/>
          </p:cNvSpPr>
          <p:nvPr/>
        </p:nvSpPr>
        <p:spPr>
          <a:xfrm>
            <a:off x="838200" y="2439065"/>
            <a:ext cx="5737529" cy="421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Face the challenges of modern healthcare </a:t>
            </a:r>
            <a:r>
              <a:rPr lang="en-US" sz="1400" dirty="0"/>
              <a:t>as part of a multi-disciplinary team to deliver cost-effective care in your community and to satisfy patient needs throughout all stages of their lives.</a:t>
            </a:r>
          </a:p>
          <a:p>
            <a:r>
              <a:rPr lang="en-US" sz="1400" b="1" dirty="0"/>
              <a:t>Be empowered to lead projects</a:t>
            </a:r>
            <a:r>
              <a:rPr lang="en-US" sz="1400" dirty="0"/>
              <a:t> for which you have the passion, knowledge, and skill for and join a profession where teamwork, problem solving and creativity are required </a:t>
            </a:r>
            <a:br>
              <a:rPr lang="en-US" sz="1400" dirty="0"/>
            </a:br>
            <a:r>
              <a:rPr lang="en-US" sz="1400" dirty="0"/>
              <a:t>on a daily basis.</a:t>
            </a:r>
          </a:p>
          <a:p>
            <a:r>
              <a:rPr lang="en-US" sz="1400" b="1" dirty="0"/>
              <a:t>Inspire the next generation of doctors </a:t>
            </a:r>
            <a:r>
              <a:rPr lang="en-US" sz="1400" dirty="0"/>
              <a:t>and healthcare professionals as an educator. As a GP you will </a:t>
            </a:r>
            <a:br>
              <a:rPr lang="en-US" sz="1400" dirty="0"/>
            </a:br>
            <a:r>
              <a:rPr lang="en-US" sz="1400" dirty="0"/>
              <a:t>have a unique skill set enabling you to take </a:t>
            </a:r>
            <a:br>
              <a:rPr lang="en-US" sz="1400" dirty="0"/>
            </a:br>
            <a:r>
              <a:rPr lang="en-US" sz="1400" dirty="0"/>
              <a:t>on roles in medical education as part of a </a:t>
            </a:r>
            <a:br>
              <a:rPr lang="en-US" sz="1400" dirty="0"/>
            </a:br>
            <a:r>
              <a:rPr lang="en-US" sz="1400" dirty="0"/>
              <a:t>portfolio career.</a:t>
            </a:r>
          </a:p>
          <a:p>
            <a:r>
              <a:rPr lang="en-US" sz="1400" b="1" dirty="0"/>
              <a:t>Work collaboratively </a:t>
            </a:r>
            <a:r>
              <a:rPr lang="en-US" sz="1400" dirty="0"/>
              <a:t>to share best practice </a:t>
            </a:r>
            <a:br>
              <a:rPr lang="en-US" sz="1400" dirty="0"/>
            </a:br>
            <a:r>
              <a:rPr lang="en-US" sz="1400" dirty="0"/>
              <a:t>and carry out quality improvement to </a:t>
            </a:r>
            <a:br>
              <a:rPr lang="en-US" sz="1400" dirty="0"/>
            </a:br>
            <a:r>
              <a:rPr lang="en-US" sz="1400" dirty="0"/>
              <a:t>benefit the wider community.</a:t>
            </a:r>
          </a:p>
        </p:txBody>
      </p:sp>
      <p:sp>
        <p:nvSpPr>
          <p:cNvPr id="5" name="Rectangle 4">
            <a:hlinkClick r:id="rId4"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5"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6"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027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FUTURE </a:t>
            </a:r>
            <a:br>
              <a:rPr lang="en-US" dirty="0"/>
            </a:br>
            <a:r>
              <a:rPr lang="en-US" dirty="0"/>
              <a:t>OF PRIMARY CARE</a:t>
            </a:r>
          </a:p>
        </p:txBody>
      </p:sp>
      <p:sp>
        <p:nvSpPr>
          <p:cNvPr id="3" name="Content Placeholder 2"/>
          <p:cNvSpPr>
            <a:spLocks noGrp="1"/>
          </p:cNvSpPr>
          <p:nvPr>
            <p:ph sz="quarter" idx="13"/>
          </p:nvPr>
        </p:nvSpPr>
        <p:spPr>
          <a:xfrm>
            <a:off x="838200" y="4797893"/>
            <a:ext cx="4584590" cy="1276904"/>
          </a:xfrm>
        </p:spPr>
        <p:txBody>
          <a:bodyPr>
            <a:normAutofit/>
          </a:bodyPr>
          <a:lstStyle/>
          <a:p>
            <a:r>
              <a:rPr lang="en-US" sz="1100" b="1" dirty="0">
                <a:solidFill>
                  <a:schemeClr val="accent6"/>
                </a:solidFill>
              </a:rPr>
              <a:t>Dr Clare Taylor </a:t>
            </a:r>
            <a:br>
              <a:rPr lang="en-US" sz="1100" b="1" dirty="0">
                <a:solidFill>
                  <a:schemeClr val="accent6"/>
                </a:solidFill>
              </a:rPr>
            </a:br>
            <a:r>
              <a:rPr lang="en-US" sz="1100" dirty="0">
                <a:solidFill>
                  <a:schemeClr val="accent6"/>
                </a:solidFill>
              </a:rPr>
              <a:t>Academic GP</a:t>
            </a:r>
          </a:p>
          <a:p>
            <a:endParaRPr lang="en-US" sz="500" dirty="0"/>
          </a:p>
        </p:txBody>
      </p:sp>
      <p:sp>
        <p:nvSpPr>
          <p:cNvPr id="9" name="Rectangle 8">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456" y="2788162"/>
            <a:ext cx="1405487" cy="1200191"/>
          </a:xfrm>
          <a:prstGeom prst="rect">
            <a:avLst/>
          </a:prstGeom>
        </p:spPr>
      </p:pic>
      <p:sp>
        <p:nvSpPr>
          <p:cNvPr id="4" name="Content Placeholder 4"/>
          <p:cNvSpPr>
            <a:spLocks noGrp="1"/>
          </p:cNvSpPr>
          <p:nvPr>
            <p:ph sz="quarter" idx="12"/>
          </p:nvPr>
        </p:nvSpPr>
        <p:spPr>
          <a:xfrm>
            <a:off x="838200" y="3101007"/>
            <a:ext cx="4274489" cy="1558457"/>
          </a:xfrm>
        </p:spPr>
        <p:txBody>
          <a:bodyPr>
            <a:normAutofit/>
          </a:bodyPr>
          <a:lstStyle/>
          <a:p>
            <a:pPr>
              <a:lnSpc>
                <a:spcPct val="120000"/>
              </a:lnSpc>
            </a:pPr>
            <a:r>
              <a:rPr lang="en-US" dirty="0"/>
              <a:t>“There are so many questions in general practice that need to be answered through clinical research led by GPs. Our research has led to changes in guidelines, so what we do really does make a difference.”</a:t>
            </a:r>
          </a:p>
        </p:txBody>
      </p:sp>
    </p:spTree>
    <p:extLst>
      <p:ext uri="{BB962C8B-B14F-4D97-AF65-F5344CB8AC3E}">
        <p14:creationId xmlns:p14="http://schemas.microsoft.com/office/powerpoint/2010/main" val="82356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FUTURE </a:t>
            </a:r>
            <a:br>
              <a:rPr lang="en-US" dirty="0"/>
            </a:br>
            <a:r>
              <a:rPr lang="en-US" dirty="0"/>
              <a:t>OF PRIMARY CARE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395" y="1428454"/>
            <a:ext cx="3424846" cy="1010611"/>
          </a:xfrm>
          <a:prstGeom prst="rect">
            <a:avLst/>
          </a:prstGeom>
        </p:spPr>
      </p:pic>
      <p:sp>
        <p:nvSpPr>
          <p:cNvPr id="10" name="Content Placeholder 4"/>
          <p:cNvSpPr txBox="1">
            <a:spLocks/>
          </p:cNvSpPr>
          <p:nvPr/>
        </p:nvSpPr>
        <p:spPr>
          <a:xfrm>
            <a:off x="838199" y="2439065"/>
            <a:ext cx="5809091" cy="421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Pioneer new ways of working </a:t>
            </a:r>
            <a:r>
              <a:rPr lang="en-US" sz="1400" dirty="0"/>
              <a:t>in an ever-changing healthcare landscape. Tackle new medical challenges with additional clinical skills and innovative ways of providing patient care.</a:t>
            </a:r>
          </a:p>
          <a:p>
            <a:r>
              <a:rPr lang="en-US" sz="1400" b="1" dirty="0"/>
              <a:t>Strategically develop how health and social services can be coordinated </a:t>
            </a:r>
            <a:r>
              <a:rPr lang="en-US" sz="1400" dirty="0"/>
              <a:t>to deliver safe, effective and accessible care to patients in your communities.</a:t>
            </a:r>
          </a:p>
          <a:p>
            <a:r>
              <a:rPr lang="en-US" sz="1400" b="1" dirty="0"/>
              <a:t>Take on new and exciting roles </a:t>
            </a:r>
            <a:r>
              <a:rPr lang="en-US" sz="1400" dirty="0"/>
              <a:t>both clinically and as a leader. As care increasingly moves into the community, you’ll design and manage services for your patients.</a:t>
            </a:r>
          </a:p>
          <a:p>
            <a:r>
              <a:rPr lang="en-US" sz="1400" b="1" dirty="0"/>
              <a:t>Be at the forefront as technology evolves</a:t>
            </a:r>
            <a:r>
              <a:rPr lang="en-US" sz="1400" dirty="0"/>
              <a:t>, playing </a:t>
            </a:r>
            <a:br>
              <a:rPr lang="en-US" sz="1400" dirty="0"/>
            </a:br>
            <a:r>
              <a:rPr lang="en-US" sz="1400" dirty="0"/>
              <a:t>a greater role in the interaction and care of patients.</a:t>
            </a:r>
          </a:p>
          <a:p>
            <a:r>
              <a:rPr lang="en-US" sz="1400" b="1" dirty="0"/>
              <a:t>Take on academic roles </a:t>
            </a:r>
            <a:r>
              <a:rPr lang="en-US" sz="1400" dirty="0"/>
              <a:t>to provide the evidence future general practice will need, allowing you to work with outstanding research institutions and make significant contributions to the care of patients around the world.</a:t>
            </a:r>
          </a:p>
        </p:txBody>
      </p:sp>
      <p:sp>
        <p:nvSpPr>
          <p:cNvPr id="5" name="Rectangle 4">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7"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345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sz="quarter" idx="12"/>
          </p:nvPr>
        </p:nvSpPr>
        <p:spPr>
          <a:xfrm>
            <a:off x="838200" y="2997643"/>
            <a:ext cx="4815177" cy="1661822"/>
          </a:xfrm>
        </p:spPr>
        <p:txBody>
          <a:bodyPr>
            <a:normAutofit fontScale="92500"/>
          </a:bodyPr>
          <a:lstStyle/>
          <a:p>
            <a:pPr>
              <a:lnSpc>
                <a:spcPct val="110000"/>
              </a:lnSpc>
            </a:pPr>
            <a:r>
              <a:rPr lang="en-US" dirty="0"/>
              <a:t>“It’s an honour and a privilege to have patients lay their lives in front of me and ask for my help. I see a glimpse into their world and they open the door for me to see more as we develop a relationship that is born on trust and understanding. There’s nothing quite like it. Put simply, it’s the best job in the world.”</a:t>
            </a:r>
          </a:p>
        </p:txBody>
      </p:sp>
      <p:sp>
        <p:nvSpPr>
          <p:cNvPr id="2" name="Title 1"/>
          <p:cNvSpPr>
            <a:spLocks noGrp="1"/>
          </p:cNvSpPr>
          <p:nvPr>
            <p:ph type="title"/>
          </p:nvPr>
        </p:nvSpPr>
        <p:spPr/>
        <p:txBody>
          <a:bodyPr/>
          <a:lstStyle/>
          <a:p>
            <a:r>
              <a:rPr lang="en-US" dirty="0"/>
              <a:t>DELIVER EXTENSIVE PERSON-CENTRED CARE</a:t>
            </a:r>
          </a:p>
        </p:txBody>
      </p:sp>
      <p:sp>
        <p:nvSpPr>
          <p:cNvPr id="3" name="Content Placeholder 2"/>
          <p:cNvSpPr>
            <a:spLocks noGrp="1"/>
          </p:cNvSpPr>
          <p:nvPr>
            <p:ph sz="quarter" idx="13"/>
          </p:nvPr>
        </p:nvSpPr>
        <p:spPr>
          <a:xfrm>
            <a:off x="838200" y="4797893"/>
            <a:ext cx="8559800" cy="1221244"/>
          </a:xfrm>
        </p:spPr>
        <p:txBody>
          <a:bodyPr>
            <a:normAutofit/>
          </a:bodyPr>
          <a:lstStyle/>
          <a:p>
            <a:r>
              <a:rPr lang="en-US" sz="1100" b="1" dirty="0">
                <a:solidFill>
                  <a:schemeClr val="accent6"/>
                </a:solidFill>
              </a:rPr>
              <a:t>Dr Sophia Le Mare</a:t>
            </a:r>
            <a:br>
              <a:rPr lang="en-US" sz="1100" dirty="0">
                <a:solidFill>
                  <a:schemeClr val="accent6"/>
                </a:solidFill>
              </a:rPr>
            </a:br>
            <a:r>
              <a:rPr lang="en-US" sz="1100" dirty="0">
                <a:solidFill>
                  <a:schemeClr val="accent6"/>
                </a:solidFill>
              </a:rPr>
              <a:t>GP Principal</a:t>
            </a:r>
          </a:p>
          <a:p>
            <a:endParaRPr lang="en-US" sz="1100" dirty="0">
              <a:solidFill>
                <a:schemeClr val="accent6"/>
              </a:solidFill>
            </a:endParaRPr>
          </a:p>
        </p:txBody>
      </p:sp>
      <p:sp>
        <p:nvSpPr>
          <p:cNvPr id="7" name="Rectangle 6">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5456" y="2623306"/>
            <a:ext cx="1405487" cy="1200191"/>
          </a:xfrm>
          <a:prstGeom prst="rect">
            <a:avLst/>
          </a:prstGeom>
        </p:spPr>
      </p:pic>
      <p:sp>
        <p:nvSpPr>
          <p:cNvPr id="13" name="Rectangle 12">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Presentation with media">
            <a:hlinkClick r:id="rId11"/>
            <a:extLst>
              <a:ext uri="{FF2B5EF4-FFF2-40B4-BE49-F238E27FC236}">
                <a16:creationId xmlns:a16="http://schemas.microsoft.com/office/drawing/2014/main" id="{E719B0D0-AD77-4D3C-8A59-6B1E006FD5E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01018" y="5561937"/>
            <a:ext cx="914400" cy="914400"/>
          </a:xfrm>
          <a:prstGeom prst="rect">
            <a:avLst/>
          </a:prstGeom>
        </p:spPr>
      </p:pic>
    </p:spTree>
    <p:extLst>
      <p:ext uri="{BB962C8B-B14F-4D97-AF65-F5344CB8AC3E}">
        <p14:creationId xmlns:p14="http://schemas.microsoft.com/office/powerpoint/2010/main" val="363325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 EXTENSIVE PERSON-CENTRED CARE</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395" y="1428454"/>
            <a:ext cx="3424846" cy="1010611"/>
          </a:xfrm>
          <a:prstGeom prst="rect">
            <a:avLst/>
          </a:prstGeom>
        </p:spPr>
      </p:pic>
      <p:sp>
        <p:nvSpPr>
          <p:cNvPr id="8" name="Content Placeholder 4"/>
          <p:cNvSpPr txBox="1">
            <a:spLocks/>
          </p:cNvSpPr>
          <p:nvPr/>
        </p:nvSpPr>
        <p:spPr>
          <a:xfrm>
            <a:off x="838200" y="2439065"/>
            <a:ext cx="4934448" cy="421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Become an advocate for your patients,</a:t>
            </a:r>
            <a:r>
              <a:rPr lang="en-US" sz="1400" dirty="0"/>
              <a:t> ensuring they receive the best possible care. You’ll empower them to manage their own health and make informed decisions about their care and treatment.</a:t>
            </a:r>
          </a:p>
          <a:p>
            <a:r>
              <a:rPr lang="en-US" sz="1400" b="1" dirty="0"/>
              <a:t>Apply evidence and compassion</a:t>
            </a:r>
            <a:r>
              <a:rPr lang="en-US" sz="1400" dirty="0"/>
              <a:t> when making clinical decisions. You’ll manage uncertainty and develop a detailed knowledge of the people and diversity in your local community.</a:t>
            </a:r>
          </a:p>
          <a:p>
            <a:r>
              <a:rPr lang="en-US" sz="1400" b="1" dirty="0"/>
              <a:t>See patients in a variety of settings</a:t>
            </a:r>
            <a:r>
              <a:rPr lang="en-US" sz="1400" dirty="0"/>
              <a:t> throughout your career. From your morning surgery and out-of-hours services to hospital environments, sporting events, remote and rural locations and the privilege of seeing </a:t>
            </a:r>
            <a:br>
              <a:rPr lang="en-US" sz="1400" dirty="0"/>
            </a:br>
            <a:r>
              <a:rPr lang="en-US" sz="1400" dirty="0"/>
              <a:t>a patient in their own home.</a:t>
            </a:r>
          </a:p>
        </p:txBody>
      </p:sp>
      <p:sp>
        <p:nvSpPr>
          <p:cNvPr id="5" name="Rectangle 4">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BECOMING A GP</a:t>
            </a:r>
          </a:p>
        </p:txBody>
      </p:sp>
      <p:sp>
        <p:nvSpPr>
          <p:cNvPr id="5" name="Content Placeholder 4"/>
          <p:cNvSpPr>
            <a:spLocks noGrp="1"/>
          </p:cNvSpPr>
          <p:nvPr>
            <p:ph sz="quarter" idx="13"/>
          </p:nvPr>
        </p:nvSpPr>
        <p:spPr>
          <a:xfrm>
            <a:off x="838200" y="1614327"/>
            <a:ext cx="8559800" cy="623377"/>
          </a:xfrm>
        </p:spPr>
        <p:txBody>
          <a:bodyPr/>
          <a:lstStyle/>
          <a:p>
            <a:pPr marL="0" indent="0">
              <a:buNone/>
            </a:pPr>
            <a:r>
              <a:rPr lang="en-US" dirty="0"/>
              <a:t>Having successfully </a:t>
            </a:r>
            <a:r>
              <a:rPr lang="en-US" b="1" dirty="0"/>
              <a:t>graduated from medical school and completed 2 years as </a:t>
            </a:r>
            <a:br>
              <a:rPr lang="en-US" b="1" dirty="0"/>
            </a:br>
            <a:r>
              <a:rPr lang="en-US" b="1" dirty="0"/>
              <a:t>a foundation doctor</a:t>
            </a:r>
            <a:r>
              <a:rPr lang="en-US" dirty="0"/>
              <a:t>, the following steps are required to qualify as a GP in the UK.</a:t>
            </a:r>
          </a:p>
        </p:txBody>
      </p:sp>
      <p:grpSp>
        <p:nvGrpSpPr>
          <p:cNvPr id="15" name="Group 14"/>
          <p:cNvGrpSpPr/>
          <p:nvPr/>
        </p:nvGrpSpPr>
        <p:grpSpPr>
          <a:xfrm>
            <a:off x="7506689" y="2939890"/>
            <a:ext cx="2122336" cy="3317718"/>
            <a:chOff x="7506689" y="2560321"/>
            <a:chExt cx="2122336" cy="3317718"/>
          </a:xfrm>
        </p:grpSpPr>
        <p:sp>
          <p:nvSpPr>
            <p:cNvPr id="11" name="Rectangle 10"/>
            <p:cNvSpPr/>
            <p:nvPr/>
          </p:nvSpPr>
          <p:spPr>
            <a:xfrm>
              <a:off x="7506689" y="2560321"/>
              <a:ext cx="2122336" cy="3317718"/>
            </a:xfrm>
            <a:prstGeom prst="rect">
              <a:avLst/>
            </a:prstGeom>
            <a:solidFill>
              <a:srgbClr val="BABFD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en-US" sz="1600" b="1" dirty="0">
                  <a:solidFill>
                    <a:schemeClr val="tx1"/>
                  </a:solidFill>
                </a:rPr>
                <a:t>Qualify</a:t>
              </a:r>
              <a:r>
                <a:rPr lang="en-US" sz="1600" b="1" dirty="0"/>
                <a:t> </a:t>
              </a:r>
              <a:endParaRPr lang="en-US" sz="1600" dirty="0"/>
            </a:p>
            <a:p>
              <a:pPr algn="ctr"/>
              <a:r>
                <a:rPr lang="en-US" sz="1400" b="1" dirty="0"/>
                <a:t>And receive a Certificate </a:t>
              </a:r>
              <a:br>
                <a:rPr lang="en-US" sz="1400" b="1" dirty="0"/>
              </a:br>
              <a:r>
                <a:rPr lang="en-US" sz="1400" b="1" dirty="0"/>
                <a:t>of Completion of </a:t>
              </a:r>
              <a:br>
                <a:rPr lang="en-US" sz="1400" b="1" dirty="0"/>
              </a:br>
              <a:r>
                <a:rPr lang="en-US" sz="1400" b="1" dirty="0"/>
                <a:t>Training (CCT)</a:t>
              </a:r>
            </a:p>
            <a:p>
              <a:pPr marL="171450" indent="-171450">
                <a:buFont typeface="Arial" panose="020B0604020202020204" pitchFamily="34" charset="0"/>
                <a:buChar char="•"/>
              </a:pPr>
              <a:endParaRPr lang="en-US" sz="900" dirty="0">
                <a:solidFill>
                  <a:schemeClr val="tx1"/>
                </a:solidFill>
              </a:endParaRPr>
            </a:p>
            <a:p>
              <a:pPr marL="171450" indent="-171450">
                <a:buFont typeface="Arial" panose="020B0604020202020204" pitchFamily="34" charset="0"/>
                <a:buChar char="•"/>
              </a:pPr>
              <a:r>
                <a:rPr lang="en-GB" sz="800" dirty="0">
                  <a:solidFill>
                    <a:schemeClr val="tx1"/>
                  </a:solidFill>
                </a:rPr>
                <a:t>Gain entry to the GMC GP Register which allows you to enter independent practice in the UK.</a:t>
              </a:r>
              <a:r>
                <a:rPr lang="en-US" sz="800" dirty="0">
                  <a:solidFill>
                    <a:schemeClr val="tx1"/>
                  </a:solidFill>
                </a:rPr>
                <a:t>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3121" y="4556098"/>
              <a:ext cx="1007500" cy="1152939"/>
            </a:xfrm>
            <a:prstGeom prst="rect">
              <a:avLst/>
            </a:prstGeom>
          </p:spPr>
        </p:pic>
      </p:grpSp>
      <p:grpSp>
        <p:nvGrpSpPr>
          <p:cNvPr id="20" name="Group 19"/>
          <p:cNvGrpSpPr/>
          <p:nvPr/>
        </p:nvGrpSpPr>
        <p:grpSpPr>
          <a:xfrm>
            <a:off x="5311911" y="2939890"/>
            <a:ext cx="2373240" cy="3317718"/>
            <a:chOff x="5311911" y="2569846"/>
            <a:chExt cx="2373240" cy="3317718"/>
          </a:xfrm>
        </p:grpSpPr>
        <p:sp>
          <p:nvSpPr>
            <p:cNvPr id="10" name="Rectangle 9"/>
            <p:cNvSpPr/>
            <p:nvPr/>
          </p:nvSpPr>
          <p:spPr>
            <a:xfrm>
              <a:off x="5311911" y="2569846"/>
              <a:ext cx="2122336" cy="3317718"/>
            </a:xfrm>
            <a:prstGeom prst="rect">
              <a:avLst/>
            </a:prstGeom>
            <a:solidFill>
              <a:srgbClr val="D9DBE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en-US" sz="1400" b="1" dirty="0">
                  <a:solidFill>
                    <a:schemeClr val="tx1"/>
                  </a:solidFill>
                </a:rPr>
                <a:t>Complete </a:t>
              </a:r>
              <a:br>
                <a:rPr lang="en-US" sz="1400" b="1" dirty="0">
                  <a:solidFill>
                    <a:schemeClr val="tx1"/>
                  </a:solidFill>
                </a:rPr>
              </a:br>
              <a:r>
                <a:rPr lang="en-US" sz="1400" b="1" dirty="0">
                  <a:solidFill>
                    <a:schemeClr val="bg1"/>
                  </a:solidFill>
                </a:rPr>
                <a:t>General Practice Specialty Training (GPST)</a:t>
              </a:r>
            </a:p>
            <a:p>
              <a:endParaRPr lang="en-US" sz="800" dirty="0">
                <a:solidFill>
                  <a:schemeClr val="tx1"/>
                </a:solidFill>
              </a:endParaRPr>
            </a:p>
            <a:p>
              <a:pPr marL="171450" indent="-171450">
                <a:buFont typeface="Arial" panose="020B0604020202020204" pitchFamily="34" charset="0"/>
                <a:buChar char="•"/>
              </a:pPr>
              <a:r>
                <a:rPr lang="en-GB" sz="800" dirty="0">
                  <a:solidFill>
                    <a:schemeClr val="tx1"/>
                  </a:solidFill>
                </a:rPr>
                <a:t>18 months in hospital posts and 18 months in general practice. </a:t>
              </a:r>
              <a:endParaRPr lang="en-US" sz="800" dirty="0">
                <a:solidFill>
                  <a:schemeClr val="tx1"/>
                </a:solidFill>
              </a:endParaRPr>
            </a:p>
            <a:p>
              <a:pPr marL="171450" indent="-171450">
                <a:buFont typeface="Arial" panose="020B0604020202020204" pitchFamily="34" charset="0"/>
                <a:buChar char="•"/>
              </a:pPr>
              <a:endParaRPr lang="en-US" sz="800" dirty="0">
                <a:solidFill>
                  <a:schemeClr val="tx1"/>
                </a:solidFill>
              </a:endParaRPr>
            </a:p>
            <a:p>
              <a:pPr marL="171450" indent="-171450">
                <a:buFont typeface="Arial" panose="020B0604020202020204" pitchFamily="34" charset="0"/>
                <a:buChar char="•"/>
              </a:pPr>
              <a:r>
                <a:rPr lang="en-GB" sz="800" dirty="0">
                  <a:solidFill>
                    <a:schemeClr val="tx1"/>
                  </a:solidFill>
                </a:rPr>
                <a:t>The MRCGP comprises 3 separate components: Applied Knowledge Test (AKT), Clinical Skills Assessment (CSA), Workplace Based Assessment (WPBA).</a:t>
              </a:r>
              <a:endParaRPr lang="en-US" sz="800" dirty="0">
                <a:solidFill>
                  <a:schemeClr val="tx1"/>
                </a:solidFill>
              </a:endParaRPr>
            </a:p>
            <a:p>
              <a:pPr algn="ctr"/>
              <a:endParaRPr lang="en-US" sz="800" b="1" dirty="0">
                <a:solidFill>
                  <a:schemeClr val="tx1"/>
                </a:solidFill>
              </a:endParaRPr>
            </a:p>
          </p:txBody>
        </p:sp>
        <p:sp>
          <p:nvSpPr>
            <p:cNvPr id="13" name="Snip Same Side Corner Rectangle 12"/>
            <p:cNvSpPr/>
            <p:nvPr/>
          </p:nvSpPr>
          <p:spPr>
            <a:xfrm rot="5400000">
              <a:off x="7398796" y="2639837"/>
              <a:ext cx="222854" cy="349857"/>
            </a:xfrm>
            <a:prstGeom prst="snip2SameRect">
              <a:avLst>
                <a:gd name="adj1" fmla="val 50000"/>
                <a:gd name="adj2" fmla="val 0"/>
              </a:avLst>
            </a:prstGeom>
            <a:solidFill>
              <a:srgbClr val="D9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3117133" y="2939890"/>
            <a:ext cx="2358111" cy="3317718"/>
            <a:chOff x="3117133" y="2560321"/>
            <a:chExt cx="2358111" cy="3317718"/>
          </a:xfrm>
        </p:grpSpPr>
        <p:sp>
          <p:nvSpPr>
            <p:cNvPr id="9" name="Rectangle 8"/>
            <p:cNvSpPr/>
            <p:nvPr/>
          </p:nvSpPr>
          <p:spPr>
            <a:xfrm>
              <a:off x="3117133" y="2560321"/>
              <a:ext cx="2122336" cy="3317718"/>
            </a:xfrm>
            <a:prstGeom prst="rect">
              <a:avLst/>
            </a:prstGeom>
            <a:solidFill>
              <a:srgbClr val="BABFD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en-US" sz="1600" b="1" dirty="0">
                  <a:solidFill>
                    <a:schemeClr val="tx1"/>
                  </a:solidFill>
                </a:rPr>
                <a:t>Gain entry</a:t>
              </a:r>
              <a:r>
                <a:rPr lang="en-US" sz="1600" b="1" dirty="0"/>
                <a:t> </a:t>
              </a:r>
              <a:endParaRPr lang="en-US" sz="1600" dirty="0"/>
            </a:p>
            <a:p>
              <a:pPr algn="ctr"/>
              <a:r>
                <a:rPr lang="en-US" sz="1400" b="1" dirty="0"/>
                <a:t>to General Practice Specialty Training (GPST)</a:t>
              </a:r>
            </a:p>
            <a:p>
              <a:pPr marL="171450" indent="-171450">
                <a:buFont typeface="Arial" panose="020B0604020202020204" pitchFamily="34" charset="0"/>
                <a:buChar char="•"/>
              </a:pPr>
              <a:endParaRPr lang="en-US" sz="800" dirty="0">
                <a:solidFill>
                  <a:schemeClr val="tx1"/>
                </a:solidFill>
              </a:endParaRPr>
            </a:p>
            <a:p>
              <a:pPr marL="171450" indent="-171450">
                <a:buFont typeface="Arial" panose="020B0604020202020204" pitchFamily="34" charset="0"/>
                <a:buChar char="•"/>
              </a:pPr>
              <a:r>
                <a:rPr lang="en-GB" sz="800" dirty="0">
                  <a:solidFill>
                    <a:schemeClr val="tx1"/>
                  </a:solidFill>
                </a:rPr>
                <a:t>The short-listing method, known as the Multi-Specialty Recruitment Assessment (MSRA), involves undertaking a computer-based assessment.</a:t>
              </a:r>
              <a:br>
                <a:rPr lang="en-US" sz="800" dirty="0">
                  <a:solidFill>
                    <a:schemeClr val="tx1"/>
                  </a:solidFill>
                </a:rPr>
              </a:br>
              <a:endParaRPr lang="en-US" sz="800" dirty="0">
                <a:solidFill>
                  <a:schemeClr val="tx1"/>
                </a:solidFill>
              </a:endParaRPr>
            </a:p>
            <a:p>
              <a:pPr marL="171450" indent="-171450">
                <a:buFont typeface="Arial" panose="020B0604020202020204" pitchFamily="34" charset="0"/>
                <a:buChar char="•"/>
              </a:pPr>
              <a:r>
                <a:rPr lang="en-GB" sz="800" dirty="0">
                  <a:solidFill>
                    <a:schemeClr val="tx1"/>
                  </a:solidFill>
                </a:rPr>
                <a:t>Eligible applicants are invited to book a place at a selection centre of their choice. </a:t>
              </a:r>
            </a:p>
            <a:p>
              <a:pPr marL="171450" indent="-171450">
                <a:buFont typeface="Arial" panose="020B0604020202020204" pitchFamily="34" charset="0"/>
                <a:buChar char="•"/>
              </a:pPr>
              <a:endParaRPr lang="en-GB" sz="800" dirty="0">
                <a:solidFill>
                  <a:schemeClr val="tx1"/>
                </a:solidFill>
              </a:endParaRPr>
            </a:p>
            <a:p>
              <a:pPr marL="171450" indent="-171450">
                <a:buFont typeface="Arial" panose="020B0604020202020204" pitchFamily="34" charset="0"/>
                <a:buChar char="•"/>
              </a:pPr>
              <a:r>
                <a:rPr lang="en-GB" sz="800" dirty="0">
                  <a:solidFill>
                    <a:schemeClr val="tx1"/>
                  </a:solidFill>
                </a:rPr>
                <a:t>Applicants will be considered for appointment across the whole of the UK based on their performance and rank.</a:t>
              </a:r>
              <a:endParaRPr lang="en-US" sz="800" dirty="0">
                <a:solidFill>
                  <a:schemeClr val="tx1"/>
                </a:solidFill>
              </a:endParaRPr>
            </a:p>
          </p:txBody>
        </p:sp>
        <p:sp>
          <p:nvSpPr>
            <p:cNvPr id="12" name="Snip Same Side Corner Rectangle 11"/>
            <p:cNvSpPr/>
            <p:nvPr/>
          </p:nvSpPr>
          <p:spPr>
            <a:xfrm rot="5400000">
              <a:off x="5188889" y="2639835"/>
              <a:ext cx="222854" cy="349857"/>
            </a:xfrm>
            <a:prstGeom prst="snip2SameRect">
              <a:avLst>
                <a:gd name="adj1" fmla="val 50000"/>
                <a:gd name="adj2" fmla="val 0"/>
              </a:avLst>
            </a:prstGeom>
            <a:solidFill>
              <a:srgbClr val="BABF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922351" y="2939890"/>
            <a:ext cx="2361754" cy="3317718"/>
            <a:chOff x="922351" y="2560321"/>
            <a:chExt cx="2361754" cy="3317718"/>
          </a:xfrm>
        </p:grpSpPr>
        <p:sp>
          <p:nvSpPr>
            <p:cNvPr id="2" name="Rectangle 1"/>
            <p:cNvSpPr/>
            <p:nvPr/>
          </p:nvSpPr>
          <p:spPr>
            <a:xfrm>
              <a:off x="922351" y="2560321"/>
              <a:ext cx="2122336" cy="3317718"/>
            </a:xfrm>
            <a:prstGeom prst="rect">
              <a:avLst/>
            </a:prstGeom>
            <a:solidFill>
              <a:srgbClr val="D9DBE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en-US" sz="1600" b="1" dirty="0">
                  <a:solidFill>
                    <a:schemeClr val="tx1"/>
                  </a:solidFill>
                </a:rPr>
                <a:t>Apply </a:t>
              </a:r>
              <a:br>
                <a:rPr lang="en-US" sz="1600" b="1" dirty="0">
                  <a:solidFill>
                    <a:schemeClr val="tx1"/>
                  </a:solidFill>
                </a:rPr>
              </a:br>
              <a:r>
                <a:rPr lang="en-US" sz="1400" b="1" dirty="0">
                  <a:solidFill>
                    <a:schemeClr val="bg1"/>
                  </a:solidFill>
                </a:rPr>
                <a:t>for General Practice Specialty Training (GPST)</a:t>
              </a:r>
            </a:p>
            <a:p>
              <a:pPr algn="ctr"/>
              <a:endParaRPr lang="en-US" sz="900" dirty="0">
                <a:solidFill>
                  <a:schemeClr val="bg1"/>
                </a:solidFill>
              </a:endParaRPr>
            </a:p>
            <a:p>
              <a:pPr marL="171450" indent="-171450">
                <a:buFont typeface="Arial" panose="020B0604020202020204" pitchFamily="34" charset="0"/>
                <a:buChar char="•"/>
              </a:pPr>
              <a:r>
                <a:rPr lang="en-GB" sz="800" dirty="0">
                  <a:solidFill>
                    <a:schemeClr val="tx1"/>
                  </a:solidFill>
                </a:rPr>
                <a:t>All GPST (ST1) programmes in the UK are recruited to via a national process managed by the GP National Recruitment Office (GPNRO).</a:t>
              </a:r>
            </a:p>
            <a:p>
              <a:endParaRPr lang="en-GB" sz="800" dirty="0">
                <a:solidFill>
                  <a:schemeClr val="tx1"/>
                </a:solidFill>
              </a:endParaRPr>
            </a:p>
            <a:p>
              <a:pPr marL="171450" indent="-171450">
                <a:buFont typeface="Arial" panose="020B0604020202020204" pitchFamily="34" charset="0"/>
                <a:buChar char="•"/>
              </a:pPr>
              <a:r>
                <a:rPr lang="en-GB" sz="800" dirty="0">
                  <a:solidFill>
                    <a:schemeClr val="tx1"/>
                  </a:solidFill>
                </a:rPr>
                <a:t>Recruitment to GPST will take place 3 times a year: Twice for August commencement (Round 1 &amp; Round 1 Re-advert) - Once for February commencement (Round 2).</a:t>
              </a:r>
            </a:p>
            <a:p>
              <a:endParaRPr lang="en-GB" sz="800" dirty="0">
                <a:solidFill>
                  <a:schemeClr val="tx1"/>
                </a:solidFill>
              </a:endParaRPr>
            </a:p>
            <a:p>
              <a:pPr marL="171450" indent="-171450">
                <a:buFont typeface="Arial" panose="020B0604020202020204" pitchFamily="34" charset="0"/>
                <a:buChar char="•"/>
              </a:pPr>
              <a:r>
                <a:rPr lang="en-GB" sz="800" dirty="0">
                  <a:solidFill>
                    <a:schemeClr val="tx1"/>
                  </a:solidFill>
                </a:rPr>
                <a:t>Submitted applications will be assessed using a standard, national and consistent staged process.</a:t>
              </a:r>
              <a:endParaRPr lang="en-US" sz="800" dirty="0">
                <a:solidFill>
                  <a:schemeClr val="tx1"/>
                </a:solidFill>
              </a:endParaRPr>
            </a:p>
            <a:p>
              <a:pPr marL="171450" indent="-171450">
                <a:buFont typeface="Arial" panose="020B0604020202020204" pitchFamily="34" charset="0"/>
                <a:buChar char="•"/>
              </a:pPr>
              <a:endParaRPr lang="en-US" sz="900" dirty="0">
                <a:solidFill>
                  <a:schemeClr val="tx1"/>
                </a:solidFill>
              </a:endParaRPr>
            </a:p>
            <a:p>
              <a:pPr algn="ctr"/>
              <a:endParaRPr lang="en-US" sz="900"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marL="171450" indent="-171450">
                <a:buFont typeface="Arial" panose="020B0604020202020204" pitchFamily="34" charset="0"/>
                <a:buChar char="•"/>
              </a:pPr>
              <a:endParaRPr lang="en-US" sz="800" dirty="0">
                <a:solidFill>
                  <a:schemeClr val="tx1"/>
                </a:solidFill>
                <a:highlight>
                  <a:srgbClr val="FFFF00"/>
                </a:highlight>
              </a:endParaRPr>
            </a:p>
          </p:txBody>
        </p:sp>
        <p:sp>
          <p:nvSpPr>
            <p:cNvPr id="14" name="Snip Same Side Corner Rectangle 13"/>
            <p:cNvSpPr/>
            <p:nvPr/>
          </p:nvSpPr>
          <p:spPr>
            <a:xfrm rot="5400000">
              <a:off x="2997750" y="2639836"/>
              <a:ext cx="222854" cy="349857"/>
            </a:xfrm>
            <a:prstGeom prst="snip2SameRect">
              <a:avLst>
                <a:gd name="adj1" fmla="val 50000"/>
                <a:gd name="adj2" fmla="val 0"/>
              </a:avLst>
            </a:prstGeom>
            <a:solidFill>
              <a:srgbClr val="D9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922351" y="2321780"/>
            <a:ext cx="8706674" cy="296223"/>
          </a:xfrm>
          <a:prstGeom prst="rect">
            <a:avLst/>
          </a:prstGeom>
          <a:solidFill>
            <a:srgbClr val="D9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Gain entry to the General Medical Council’s (GMC) GP register</a:t>
            </a:r>
          </a:p>
        </p:txBody>
      </p:sp>
      <p:sp>
        <p:nvSpPr>
          <p:cNvPr id="22" name="Rectangle 21"/>
          <p:cNvSpPr/>
          <p:nvPr/>
        </p:nvSpPr>
        <p:spPr>
          <a:xfrm>
            <a:off x="922351" y="2618003"/>
            <a:ext cx="8706674" cy="236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Undertake a minimum of 3 years (full time equivalent) speciality training on a GMC approved training programme.</a:t>
            </a:r>
          </a:p>
        </p:txBody>
      </p:sp>
      <p:sp>
        <p:nvSpPr>
          <p:cNvPr id="24" name="Rectangle 23">
            <a:hlinkClick r:id="rId4"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5"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hlinkClick r:id="rId6"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hlinkClick r:id="rId7"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hlinkClick r:id="rId8"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hlinkClick r:id="rId9"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4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accel="50000" decel="5000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accel="50000" decel="5000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accel="50000" decel="5000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000" fill="hold"/>
                                        <p:tgtEl>
                                          <p:spTgt spid="20"/>
                                        </p:tgtEl>
                                        <p:attrNameLst>
                                          <p:attrName>ppt_x</p:attrName>
                                        </p:attrNameLst>
                                      </p:cBhvr>
                                      <p:tavLst>
                                        <p:tav tm="0">
                                          <p:val>
                                            <p:strVal val="0-#ppt_w/2"/>
                                          </p:val>
                                        </p:tav>
                                        <p:tav tm="100000">
                                          <p:val>
                                            <p:strVal val="#ppt_x"/>
                                          </p:val>
                                        </p:tav>
                                      </p:tavLst>
                                    </p:anim>
                                    <p:anim calcmode="lin" valueType="num">
                                      <p:cBhvr additive="base">
                                        <p:cTn id="29"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accel="50000" decel="5000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0-#ppt_w/2"/>
                                          </p:val>
                                        </p:tav>
                                        <p:tav tm="100000">
                                          <p:val>
                                            <p:strVal val="#ppt_x"/>
                                          </p:val>
                                        </p:tav>
                                      </p:tavLst>
                                    </p:anim>
                                    <p:anim calcmode="lin" valueType="num">
                                      <p:cBhvr additive="base">
                                        <p:cTn id="3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2234"/>
            <a:ext cx="6222879" cy="1325563"/>
          </a:xfrm>
        </p:spPr>
        <p:txBody>
          <a:bodyPr/>
          <a:lstStyle/>
          <a:p>
            <a:r>
              <a:rPr lang="en-US" dirty="0"/>
              <a:t>HOW THE RCGP SUPPORTS YOU</a:t>
            </a:r>
          </a:p>
        </p:txBody>
      </p:sp>
      <p:sp>
        <p:nvSpPr>
          <p:cNvPr id="4" name="Rectangle 3">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398764BF-0808-4E0B-A010-FA94A8775125}"/>
              </a:ext>
            </a:extLst>
          </p:cNvPr>
          <p:cNvSpPr>
            <a:spLocks noGrp="1"/>
          </p:cNvSpPr>
          <p:nvPr>
            <p:ph sz="quarter" idx="13"/>
          </p:nvPr>
        </p:nvSpPr>
        <p:spPr>
          <a:xfrm>
            <a:off x="843547" y="4722149"/>
            <a:ext cx="8559800" cy="1221244"/>
          </a:xfrm>
        </p:spPr>
        <p:txBody>
          <a:bodyPr>
            <a:normAutofit/>
          </a:bodyPr>
          <a:lstStyle/>
          <a:p>
            <a:r>
              <a:rPr lang="en-US" sz="1100" b="1" dirty="0">
                <a:solidFill>
                  <a:schemeClr val="accent6"/>
                </a:solidFill>
              </a:rPr>
              <a:t>Aaron Shaughnessy  </a:t>
            </a:r>
            <a:br>
              <a:rPr lang="en-US" sz="1100" dirty="0">
                <a:solidFill>
                  <a:schemeClr val="accent6"/>
                </a:solidFill>
              </a:rPr>
            </a:br>
            <a:r>
              <a:rPr lang="en-US" sz="1100" dirty="0">
                <a:solidFill>
                  <a:schemeClr val="accent6"/>
                </a:solidFill>
              </a:rPr>
              <a:t>RCGP Student Member   </a:t>
            </a:r>
          </a:p>
          <a:p>
            <a:endParaRPr lang="en-US" sz="1100" dirty="0">
              <a:solidFill>
                <a:schemeClr val="accent6"/>
              </a:solidFill>
            </a:endParaRPr>
          </a:p>
        </p:txBody>
      </p:sp>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456" y="2476258"/>
            <a:ext cx="1405487" cy="1200191"/>
          </a:xfrm>
          <a:prstGeom prst="rect">
            <a:avLst/>
          </a:prstGeom>
        </p:spPr>
      </p:pic>
      <p:sp>
        <p:nvSpPr>
          <p:cNvPr id="11" name="Content Placeholder 4">
            <a:extLst>
              <a:ext uri="{FF2B5EF4-FFF2-40B4-BE49-F238E27FC236}">
                <a16:creationId xmlns:a16="http://schemas.microsoft.com/office/drawing/2014/main" id="{D7AF1513-E1CE-4756-95AA-22DA28581BDA}"/>
              </a:ext>
            </a:extLst>
          </p:cNvPr>
          <p:cNvSpPr>
            <a:spLocks noGrp="1"/>
          </p:cNvSpPr>
          <p:nvPr>
            <p:ph sz="quarter" idx="12"/>
          </p:nvPr>
        </p:nvSpPr>
        <p:spPr>
          <a:xfrm>
            <a:off x="838200" y="3177207"/>
            <a:ext cx="5057775" cy="1558457"/>
          </a:xfrm>
        </p:spPr>
        <p:txBody>
          <a:bodyPr>
            <a:noAutofit/>
          </a:bodyPr>
          <a:lstStyle/>
          <a:p>
            <a:pPr>
              <a:lnSpc>
                <a:spcPct val="120000"/>
              </a:lnSpc>
            </a:pPr>
            <a:r>
              <a:rPr lang="en-US" sz="1400" dirty="0"/>
              <a:t>“</a:t>
            </a:r>
            <a:r>
              <a:rPr lang="en-GB" sz="1400" dirty="0"/>
              <a:t>RCGP student membership has opened so many doors for me. It has allowed me to learn even more about the world of general practice and helped inspire me about a career in family medicine</a:t>
            </a:r>
            <a:r>
              <a:rPr lang="en-US" sz="1400" dirty="0"/>
              <a:t>.  I know fellow students who would never have considered general practice as a career option until they joined the RCGP and attended one of the College’s student events.”</a:t>
            </a:r>
          </a:p>
        </p:txBody>
      </p:sp>
      <p:pic>
        <p:nvPicPr>
          <p:cNvPr id="16" name="Picture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04321" y="4814017"/>
            <a:ext cx="6476279" cy="1619463"/>
          </a:xfrm>
          <a:prstGeom prst="rect">
            <a:avLst/>
          </a:prstGeom>
        </p:spPr>
      </p:pic>
      <p:pic>
        <p:nvPicPr>
          <p:cNvPr id="15" name="Graphic 14" descr="Presentation with media">
            <a:hlinkClick r:id="rId12"/>
            <a:extLst>
              <a:ext uri="{FF2B5EF4-FFF2-40B4-BE49-F238E27FC236}">
                <a16:creationId xmlns:a16="http://schemas.microsoft.com/office/drawing/2014/main" id="{08A41F18-3387-42DC-80D7-4475CE882289}"/>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01018" y="5623748"/>
            <a:ext cx="914400" cy="914400"/>
          </a:xfrm>
          <a:prstGeom prst="rect">
            <a:avLst/>
          </a:prstGeom>
        </p:spPr>
      </p:pic>
    </p:spTree>
    <p:extLst>
      <p:ext uri="{BB962C8B-B14F-4D97-AF65-F5344CB8AC3E}">
        <p14:creationId xmlns:p14="http://schemas.microsoft.com/office/powerpoint/2010/main" val="135642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36A1D594-F72D-4439-BFCD-AFE930832006}"/>
              </a:ext>
            </a:extLst>
          </p:cNvPr>
          <p:cNvSpPr txBox="1">
            <a:spLocks/>
          </p:cNvSpPr>
          <p:nvPr/>
        </p:nvSpPr>
        <p:spPr>
          <a:xfrm>
            <a:off x="872122" y="1928329"/>
            <a:ext cx="4731327" cy="421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tx1"/>
                </a:solidFill>
              </a:rPr>
              <a:t>Becoming a GP is incredibly enriching and rewarding. It is a career with great purpose and is intellectually and medically challenging, diverse and fulfilling. The RCGP is here to help you explore and discover the endless opportunities that a career in general practice can offer.</a:t>
            </a:r>
          </a:p>
          <a:p>
            <a:pPr marL="0" indent="0">
              <a:buFont typeface="Arial" panose="020B0604020202020204" pitchFamily="34" charset="0"/>
              <a:buNone/>
            </a:pPr>
            <a:r>
              <a:rPr lang="en-GB" sz="1400" dirty="0">
                <a:solidFill>
                  <a:schemeClr val="tx1"/>
                </a:solidFill>
              </a:rPr>
              <a:t>The Royal College of General Practitioners is the professional membership body of general practitioners with a global network of over 53,000 members. </a:t>
            </a:r>
            <a:br>
              <a:rPr lang="en-GB" sz="1400" dirty="0">
                <a:solidFill>
                  <a:schemeClr val="tx1"/>
                </a:solidFill>
              </a:rPr>
            </a:br>
            <a:r>
              <a:rPr lang="en-GB" sz="1400" dirty="0">
                <a:solidFill>
                  <a:schemeClr val="tx1"/>
                </a:solidFill>
              </a:rPr>
              <a:t>As a medical student and foundation </a:t>
            </a:r>
            <a:br>
              <a:rPr lang="en-GB" sz="1400" dirty="0">
                <a:solidFill>
                  <a:schemeClr val="tx1"/>
                </a:solidFill>
              </a:rPr>
            </a:br>
            <a:r>
              <a:rPr lang="en-GB" sz="1400" dirty="0">
                <a:solidFill>
                  <a:schemeClr val="tx1"/>
                </a:solidFill>
              </a:rPr>
              <a:t>doctor wishing to find out more about </a:t>
            </a:r>
            <a:br>
              <a:rPr lang="en-GB" sz="1400" dirty="0">
                <a:solidFill>
                  <a:schemeClr val="tx1"/>
                </a:solidFill>
              </a:rPr>
            </a:br>
            <a:r>
              <a:rPr lang="en-GB" sz="1400" dirty="0">
                <a:solidFill>
                  <a:schemeClr val="tx1"/>
                </a:solidFill>
              </a:rPr>
              <a:t>a career in general practice you can </a:t>
            </a:r>
            <a:br>
              <a:rPr lang="en-GB" sz="1400" dirty="0">
                <a:solidFill>
                  <a:schemeClr val="tx1"/>
                </a:solidFill>
              </a:rPr>
            </a:br>
            <a:r>
              <a:rPr lang="en-GB" sz="1400" dirty="0">
                <a:solidFill>
                  <a:schemeClr val="tx1"/>
                </a:solidFill>
              </a:rPr>
              <a:t>become a member of the College </a:t>
            </a:r>
            <a:br>
              <a:rPr lang="en-GB" sz="1400" dirty="0">
                <a:solidFill>
                  <a:schemeClr val="tx1"/>
                </a:solidFill>
              </a:rPr>
            </a:br>
            <a:r>
              <a:rPr lang="en-GB" sz="1400" dirty="0">
                <a:solidFill>
                  <a:schemeClr val="tx1"/>
                </a:solidFill>
              </a:rPr>
              <a:t>for free.</a:t>
            </a:r>
          </a:p>
        </p:txBody>
      </p:sp>
      <p:sp>
        <p:nvSpPr>
          <p:cNvPr id="2" name="Title 1"/>
          <p:cNvSpPr>
            <a:spLocks noGrp="1"/>
          </p:cNvSpPr>
          <p:nvPr>
            <p:ph type="title"/>
          </p:nvPr>
        </p:nvSpPr>
        <p:spPr/>
        <p:txBody>
          <a:bodyPr/>
          <a:lstStyle/>
          <a:p>
            <a:r>
              <a:rPr lang="en-US" dirty="0"/>
              <a:t>HOW THE RCGP SUPPORTS YOU</a:t>
            </a:r>
          </a:p>
        </p:txBody>
      </p:sp>
      <p:sp>
        <p:nvSpPr>
          <p:cNvPr id="16" name="Rectangle 15">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47373" y="4648200"/>
            <a:ext cx="7139386" cy="1785280"/>
          </a:xfrm>
          <a:prstGeom prst="rect">
            <a:avLst/>
          </a:prstGeom>
        </p:spPr>
      </p:pic>
    </p:spTree>
    <p:extLst>
      <p:ext uri="{BB962C8B-B14F-4D97-AF65-F5344CB8AC3E}">
        <p14:creationId xmlns:p14="http://schemas.microsoft.com/office/powerpoint/2010/main" val="247554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RCGP SUPPORTS YOU</a:t>
            </a:r>
          </a:p>
        </p:txBody>
      </p:sp>
      <p:sp>
        <p:nvSpPr>
          <p:cNvPr id="3" name="Content Placeholder 2"/>
          <p:cNvSpPr>
            <a:spLocks noGrp="1"/>
          </p:cNvSpPr>
          <p:nvPr>
            <p:ph sz="quarter" idx="13"/>
          </p:nvPr>
        </p:nvSpPr>
        <p:spPr>
          <a:xfrm>
            <a:off x="838200" y="1825626"/>
            <a:ext cx="5316110" cy="496156"/>
          </a:xfrm>
        </p:spPr>
        <p:txBody>
          <a:bodyPr/>
          <a:lstStyle/>
          <a:p>
            <a:pPr marL="0" indent="0">
              <a:buNone/>
            </a:pPr>
            <a:r>
              <a:rPr lang="en-US" b="1" dirty="0"/>
              <a:t>As a member of the RCGP you are:</a:t>
            </a:r>
            <a:endParaRPr lang="en-US" dirty="0"/>
          </a:p>
        </p:txBody>
      </p:sp>
      <p:sp>
        <p:nvSpPr>
          <p:cNvPr id="4" name="Content Placeholder 4"/>
          <p:cNvSpPr txBox="1">
            <a:spLocks/>
          </p:cNvSpPr>
          <p:nvPr/>
        </p:nvSpPr>
        <p:spPr>
          <a:xfrm>
            <a:off x="1323231" y="2321782"/>
            <a:ext cx="2310516" cy="710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accent1"/>
                </a:solidFill>
              </a:rPr>
              <a:t>Always</a:t>
            </a:r>
            <a:r>
              <a:rPr lang="en-US" sz="1100" b="1" dirty="0">
                <a:solidFill>
                  <a:schemeClr val="accent1"/>
                </a:solidFill>
              </a:rPr>
              <a:t> learning</a:t>
            </a:r>
            <a:endParaRPr lang="en-US" sz="1100" dirty="0">
              <a:solidFill>
                <a:schemeClr val="accent1"/>
              </a:solidFill>
            </a:endParaRPr>
          </a:p>
          <a:p>
            <a:pPr marL="0" indent="0">
              <a:buNone/>
            </a:pPr>
            <a:r>
              <a:rPr lang="en-US" sz="1050" dirty="0"/>
              <a:t>From medical school and specialty training, through to continuing professional development after you qualify, we provide high-quality educational resources developed by GPs.</a:t>
            </a:r>
          </a:p>
        </p:txBody>
      </p:sp>
      <p:sp>
        <p:nvSpPr>
          <p:cNvPr id="5" name="Content Placeholder 4"/>
          <p:cNvSpPr txBox="1">
            <a:spLocks/>
          </p:cNvSpPr>
          <p:nvPr/>
        </p:nvSpPr>
        <p:spPr>
          <a:xfrm>
            <a:off x="1323231" y="3790912"/>
            <a:ext cx="2374126" cy="855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accent2"/>
                </a:solidFill>
              </a:rPr>
              <a:t>Part of a</a:t>
            </a:r>
            <a:r>
              <a:rPr lang="en-US" sz="1100" b="1" dirty="0">
                <a:solidFill>
                  <a:schemeClr val="accent2"/>
                </a:solidFill>
              </a:rPr>
              <a:t> community</a:t>
            </a:r>
            <a:endParaRPr lang="en-US" sz="1100" dirty="0">
              <a:solidFill>
                <a:schemeClr val="accent2"/>
              </a:solidFill>
            </a:endParaRPr>
          </a:p>
          <a:p>
            <a:pPr marL="0" indent="0">
              <a:buNone/>
            </a:pPr>
            <a:r>
              <a:rPr lang="en-US" sz="1050" dirty="0"/>
              <a:t>Connecting our members who have similar needs and interests as part of a network that provides peer-to-peer support and advice, wherever you are in your career and wherever you are in the world.</a:t>
            </a:r>
          </a:p>
        </p:txBody>
      </p:sp>
      <p:sp>
        <p:nvSpPr>
          <p:cNvPr id="6" name="Content Placeholder 4"/>
          <p:cNvSpPr txBox="1">
            <a:spLocks/>
          </p:cNvSpPr>
          <p:nvPr/>
        </p:nvSpPr>
        <p:spPr>
          <a:xfrm>
            <a:off x="1323231" y="5325515"/>
            <a:ext cx="2254856" cy="789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accent3"/>
                </a:solidFill>
              </a:rPr>
              <a:t>Taking care of your </a:t>
            </a:r>
            <a:r>
              <a:rPr lang="en-US" sz="1100" b="1" dirty="0">
                <a:solidFill>
                  <a:schemeClr val="accent3"/>
                </a:solidFill>
              </a:rPr>
              <a:t>wellbeing</a:t>
            </a:r>
          </a:p>
          <a:p>
            <a:pPr marL="0" indent="0">
              <a:buNone/>
            </a:pPr>
            <a:r>
              <a:rPr lang="en-US" sz="1050" dirty="0"/>
              <a:t>Sharing tips and tools and providing resources and events to help you find a balance in your personal and professional life.</a:t>
            </a:r>
          </a:p>
        </p:txBody>
      </p:sp>
      <p:sp>
        <p:nvSpPr>
          <p:cNvPr id="7" name="Content Placeholder 4"/>
          <p:cNvSpPr txBox="1">
            <a:spLocks/>
          </p:cNvSpPr>
          <p:nvPr/>
        </p:nvSpPr>
        <p:spPr>
          <a:xfrm>
            <a:off x="4551457" y="2321782"/>
            <a:ext cx="2286665" cy="7081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accent4"/>
                </a:solidFill>
              </a:rPr>
              <a:t>Leading the </a:t>
            </a:r>
            <a:r>
              <a:rPr lang="en-US" sz="1100" b="1" dirty="0">
                <a:solidFill>
                  <a:schemeClr val="accent4"/>
                </a:solidFill>
              </a:rPr>
              <a:t>conversation</a:t>
            </a:r>
          </a:p>
          <a:p>
            <a:pPr marL="0" indent="0">
              <a:buNone/>
            </a:pPr>
            <a:r>
              <a:rPr lang="en-US" sz="1050" dirty="0"/>
              <a:t>Giving a collective voice to our members, lobbying government and supporting campaigns, communicating a realistic view of the challenges and opportunities faced in general practice.</a:t>
            </a:r>
          </a:p>
        </p:txBody>
      </p:sp>
      <p:sp>
        <p:nvSpPr>
          <p:cNvPr id="8" name="Content Placeholder 4"/>
          <p:cNvSpPr txBox="1">
            <a:spLocks/>
          </p:cNvSpPr>
          <p:nvPr/>
        </p:nvSpPr>
        <p:spPr>
          <a:xfrm>
            <a:off x="4551458" y="3790912"/>
            <a:ext cx="2286664" cy="887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solidFill>
                  <a:schemeClr val="accent5"/>
                </a:solidFill>
              </a:rPr>
              <a:t>Shaping the </a:t>
            </a:r>
            <a:r>
              <a:rPr lang="en-US" sz="1100" b="1" dirty="0">
                <a:solidFill>
                  <a:schemeClr val="accent5"/>
                </a:solidFill>
              </a:rPr>
              <a:t>future</a:t>
            </a:r>
          </a:p>
          <a:p>
            <a:pPr marL="0" indent="0">
              <a:buNone/>
            </a:pPr>
            <a:r>
              <a:rPr lang="en-US" sz="1050" dirty="0"/>
              <a:t>Inspiring tomorrow’s GPs in schools and universities, nurturing future leaders of the profession and encouraging research and innovation to improve the working lives of GPs and their patients.</a:t>
            </a:r>
          </a:p>
        </p:txBody>
      </p:sp>
      <p:sp>
        <p:nvSpPr>
          <p:cNvPr id="9" name="Content Placeholder 2"/>
          <p:cNvSpPr txBox="1">
            <a:spLocks/>
          </p:cNvSpPr>
          <p:nvPr/>
        </p:nvSpPr>
        <p:spPr>
          <a:xfrm>
            <a:off x="4531164" y="5325515"/>
            <a:ext cx="2680669" cy="784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Find out more about how the RCGP can support you and how you can get involved at </a:t>
            </a:r>
            <a:r>
              <a:rPr lang="en-US" sz="1400" b="1" dirty="0">
                <a:solidFill>
                  <a:schemeClr val="accent6"/>
                </a:solidFill>
                <a:hlinkClick r:id="rId2" action="ppaction://hlinkfile">
                  <a:extLst>
                    <a:ext uri="{A12FA001-AC4F-418D-AE19-62706E023703}">
                      <ahyp:hlinkClr xmlns:ahyp="http://schemas.microsoft.com/office/drawing/2018/hyperlinkcolor" xmlns="" val="tx"/>
                    </a:ext>
                  </a:extLst>
                </a:hlinkClick>
              </a:rPr>
              <a:t>rcgp.org.uk/membership</a:t>
            </a:r>
            <a:endParaRPr lang="en-US" sz="1400" dirty="0">
              <a:solidFill>
                <a:srgbClr val="002C59"/>
              </a:solidFill>
            </a:endParaRPr>
          </a:p>
        </p:txBody>
      </p:sp>
      <p:sp>
        <p:nvSpPr>
          <p:cNvPr id="10" name="Arc 9"/>
          <p:cNvSpPr/>
          <p:nvPr/>
        </p:nvSpPr>
        <p:spPr>
          <a:xfrm rot="21251625">
            <a:off x="2616590" y="6314877"/>
            <a:ext cx="4067241" cy="195378"/>
          </a:xfrm>
          <a:prstGeom prst="arc">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156" y="3791613"/>
            <a:ext cx="603780" cy="59930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6111" y="3791612"/>
            <a:ext cx="732760" cy="68497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1935" y="2305040"/>
            <a:ext cx="641112" cy="5993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7156" y="2321782"/>
            <a:ext cx="603780" cy="5993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156" y="5325515"/>
            <a:ext cx="603780" cy="599300"/>
          </a:xfrm>
          <a:prstGeom prst="rect">
            <a:avLst/>
          </a:prstGeom>
        </p:spPr>
      </p:pic>
      <p:sp>
        <p:nvSpPr>
          <p:cNvPr id="16" name="Rectangle 15">
            <a:hlinkClick r:id="rId8"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0"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11"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hlinkClick r:id="rId12"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hlinkClick r:id="rId13"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hlinkClick r:id="rId14"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sz="quarter" idx="4294967295"/>
          </p:nvPr>
        </p:nvSpPr>
        <p:spPr>
          <a:xfrm>
            <a:off x="838200" y="627487"/>
            <a:ext cx="6954078" cy="1734050"/>
          </a:xfrm>
        </p:spPr>
        <p:txBody>
          <a:bodyPr>
            <a:normAutofit/>
          </a:bodyPr>
          <a:lstStyle/>
          <a:p>
            <a:pPr marL="0" indent="0">
              <a:buNone/>
            </a:pPr>
            <a:r>
              <a:rPr lang="en-US" sz="2800" dirty="0">
                <a:solidFill>
                  <a:schemeClr val="bg1"/>
                </a:solidFill>
              </a:rPr>
              <a:t>Find out more about how we can support </a:t>
            </a:r>
            <a:br>
              <a:rPr lang="en-US" sz="2800" dirty="0">
                <a:solidFill>
                  <a:schemeClr val="bg1"/>
                </a:solidFill>
              </a:rPr>
            </a:br>
            <a:r>
              <a:rPr lang="en-US" sz="2800" dirty="0">
                <a:solidFill>
                  <a:schemeClr val="bg1"/>
                </a:solidFill>
              </a:rPr>
              <a:t>you towards a career in general practice </a:t>
            </a:r>
            <a:br>
              <a:rPr lang="en-US" sz="2800" dirty="0">
                <a:solidFill>
                  <a:schemeClr val="bg1"/>
                </a:solidFill>
              </a:rPr>
            </a:br>
            <a:r>
              <a:rPr lang="en-US" sz="2800" dirty="0">
                <a:solidFill>
                  <a:schemeClr val="bg1"/>
                </a:solidFill>
              </a:rPr>
              <a:t>and how you can become a member of </a:t>
            </a:r>
            <a:br>
              <a:rPr lang="en-US" sz="2800" dirty="0">
                <a:solidFill>
                  <a:schemeClr val="bg1"/>
                </a:solidFill>
              </a:rPr>
            </a:br>
            <a:r>
              <a:rPr lang="en-US" sz="2800" dirty="0">
                <a:solidFill>
                  <a:schemeClr val="bg1"/>
                </a:solidFill>
              </a:rPr>
              <a:t>the RCGP at </a:t>
            </a:r>
            <a:r>
              <a:rPr lang="en-US" sz="2800" b="1" dirty="0">
                <a:solidFill>
                  <a:schemeClr val="bg1"/>
                </a:solidFill>
                <a:hlinkClick r:id="rId3" action="ppaction://hlinkfile">
                  <a:extLst>
                    <a:ext uri="{A12FA001-AC4F-418D-AE19-62706E023703}">
                      <ahyp:hlinkClr xmlns:ahyp="http://schemas.microsoft.com/office/drawing/2018/hyperlinkcolor" xmlns="" val="tx"/>
                    </a:ext>
                  </a:extLst>
                </a:hlinkClick>
              </a:rPr>
              <a:t>rcgp.org.uk/</a:t>
            </a:r>
            <a:r>
              <a:rPr lang="en-US" sz="2800" b="1" dirty="0" err="1">
                <a:solidFill>
                  <a:schemeClr val="bg1"/>
                </a:solidFill>
                <a:hlinkClick r:id="rId3" action="ppaction://hlinkfile">
                  <a:extLst>
                    <a:ext uri="{A12FA001-AC4F-418D-AE19-62706E023703}">
                      <ahyp:hlinkClr xmlns:ahyp="http://schemas.microsoft.com/office/drawing/2018/hyperlinkcolor" xmlns="" val="tx"/>
                    </a:ext>
                  </a:extLst>
                </a:hlinkClick>
              </a:rPr>
              <a:t>discovergp</a:t>
            </a:r>
            <a:endParaRPr lang="en-US" sz="2800" dirty="0">
              <a:solidFill>
                <a:schemeClr val="bg1"/>
              </a:solidFill>
            </a:endParaRPr>
          </a:p>
        </p:txBody>
      </p:sp>
      <p:sp>
        <p:nvSpPr>
          <p:cNvPr id="18" name="Content Placeholder 3"/>
          <p:cNvSpPr txBox="1">
            <a:spLocks/>
          </p:cNvSpPr>
          <p:nvPr/>
        </p:nvSpPr>
        <p:spPr>
          <a:xfrm>
            <a:off x="838200" y="3284266"/>
            <a:ext cx="3352137" cy="1548494"/>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Royal College of </a:t>
            </a:r>
            <a:br>
              <a:rPr lang="en-US" sz="1200" b="1" dirty="0"/>
            </a:br>
            <a:r>
              <a:rPr lang="en-US" sz="1200" b="1" dirty="0"/>
              <a:t>General Practitioners</a:t>
            </a:r>
            <a:br>
              <a:rPr lang="en-US" sz="1200" dirty="0"/>
            </a:br>
            <a:r>
              <a:rPr lang="en-US" sz="1200" dirty="0"/>
              <a:t>30 Euston Square</a:t>
            </a:r>
            <a:br>
              <a:rPr lang="en-US" sz="1200" dirty="0"/>
            </a:br>
            <a:r>
              <a:rPr lang="en-US" sz="1200" dirty="0"/>
              <a:t>London</a:t>
            </a:r>
            <a:br>
              <a:rPr lang="en-US" sz="1200" dirty="0"/>
            </a:br>
            <a:r>
              <a:rPr lang="en-US" sz="1200" dirty="0"/>
              <a:t>NW1 2FB</a:t>
            </a:r>
          </a:p>
          <a:p>
            <a:pPr marL="0" indent="0">
              <a:buNone/>
            </a:pPr>
            <a:r>
              <a:rPr lang="en-US" sz="1200" dirty="0"/>
              <a:t>+44 (0) 20 3188 7400</a:t>
            </a:r>
            <a:br>
              <a:rPr lang="en-US" sz="1200" dirty="0"/>
            </a:br>
            <a:r>
              <a:rPr lang="en-US" sz="1200" b="1" dirty="0">
                <a:hlinkClick r:id="rId4" action="ppaction://hlinkfile">
                  <a:extLst>
                    <a:ext uri="{A12FA001-AC4F-418D-AE19-62706E023703}">
                      <ahyp:hlinkClr xmlns:ahyp="http://schemas.microsoft.com/office/drawing/2018/hyperlinkcolor" xmlns="" val="tx"/>
                    </a:ext>
                  </a:extLst>
                </a:hlinkClick>
              </a:rPr>
              <a:t>rcgp.org.uk</a:t>
            </a:r>
            <a:endParaRPr lang="en-US" sz="1200" dirty="0"/>
          </a:p>
        </p:txBody>
      </p:sp>
      <p:sp>
        <p:nvSpPr>
          <p:cNvPr id="19" name="Content Placeholder 3"/>
          <p:cNvSpPr txBox="1">
            <a:spLocks/>
          </p:cNvSpPr>
          <p:nvPr/>
        </p:nvSpPr>
        <p:spPr>
          <a:xfrm>
            <a:off x="838200" y="6019136"/>
            <a:ext cx="4131365" cy="32995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Royal College of General Practitioners is a registered charity in </a:t>
            </a:r>
            <a:br>
              <a:rPr lang="en-US" sz="800" dirty="0"/>
            </a:br>
            <a:r>
              <a:rPr lang="en-US" sz="800" dirty="0"/>
              <a:t>England and Wales (Number 223106) and Scotland (Number SC040430)</a:t>
            </a:r>
            <a:endParaRPr lang="en-US" sz="1200" dirty="0"/>
          </a:p>
        </p:txBody>
      </p:sp>
      <p:grpSp>
        <p:nvGrpSpPr>
          <p:cNvPr id="20" name="Group 19"/>
          <p:cNvGrpSpPr/>
          <p:nvPr/>
        </p:nvGrpSpPr>
        <p:grpSpPr>
          <a:xfrm>
            <a:off x="935162" y="5003983"/>
            <a:ext cx="3628445" cy="920706"/>
            <a:chOff x="935162" y="4903244"/>
            <a:chExt cx="3628445" cy="920706"/>
          </a:xfrm>
        </p:grpSpPr>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162" y="5579447"/>
              <a:ext cx="244503" cy="244503"/>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5162" y="4903244"/>
              <a:ext cx="244503" cy="244503"/>
            </a:xfrm>
            <a:prstGeom prst="rect">
              <a:avLst/>
            </a:prstGeom>
          </p:spPr>
        </p:pic>
        <p:pic>
          <p:nvPicPr>
            <p:cNvPr id="23" name="Pictur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5162" y="5245340"/>
              <a:ext cx="244503" cy="244503"/>
            </a:xfrm>
            <a:prstGeom prst="rect">
              <a:avLst/>
            </a:prstGeom>
          </p:spPr>
        </p:pic>
        <p:sp>
          <p:nvSpPr>
            <p:cNvPr id="24" name="Content Placeholder 3"/>
            <p:cNvSpPr txBox="1">
              <a:spLocks/>
            </p:cNvSpPr>
            <p:nvPr/>
          </p:nvSpPr>
          <p:spPr>
            <a:xfrm>
              <a:off x="1211470" y="4928539"/>
              <a:ext cx="3352137" cy="2152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hlinkClick r:id="rId8" action="ppaction://hlinkfile">
                    <a:extLst>
                      <a:ext uri="{A12FA001-AC4F-418D-AE19-62706E023703}">
                        <ahyp:hlinkClr xmlns:ahyp="http://schemas.microsoft.com/office/drawing/2018/hyperlinkcolor" xmlns="" val="tx"/>
                      </a:ext>
                    </a:extLst>
                  </a:hlinkClick>
                </a:rPr>
                <a:t>facebook.com/rcgp.org</a:t>
              </a:r>
              <a:endParaRPr lang="en-US" sz="1200" dirty="0"/>
            </a:p>
          </p:txBody>
        </p:sp>
        <p:sp>
          <p:nvSpPr>
            <p:cNvPr id="25" name="Content Placeholder 3"/>
            <p:cNvSpPr txBox="1">
              <a:spLocks/>
            </p:cNvSpPr>
            <p:nvPr/>
          </p:nvSpPr>
          <p:spPr>
            <a:xfrm>
              <a:off x="1211470" y="5264462"/>
              <a:ext cx="3352137" cy="2152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hlinkClick r:id="rId9" action="ppaction://hlinkfile">
                    <a:extLst>
                      <a:ext uri="{A12FA001-AC4F-418D-AE19-62706E023703}">
                        <ahyp:hlinkClr xmlns:ahyp="http://schemas.microsoft.com/office/drawing/2018/hyperlinkcolor" xmlns="" val="tx"/>
                      </a:ext>
                    </a:extLst>
                  </a:hlinkClick>
                </a:rPr>
                <a:t>twitter.com/rcgp</a:t>
              </a:r>
              <a:endParaRPr lang="en-US" sz="1200" dirty="0"/>
            </a:p>
          </p:txBody>
        </p:sp>
        <p:sp>
          <p:nvSpPr>
            <p:cNvPr id="26" name="Content Placeholder 3"/>
            <p:cNvSpPr txBox="1">
              <a:spLocks/>
            </p:cNvSpPr>
            <p:nvPr/>
          </p:nvSpPr>
          <p:spPr>
            <a:xfrm>
              <a:off x="1211469" y="5600385"/>
              <a:ext cx="3352137" cy="2152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hlinkClick r:id="rId10" action="ppaction://hlinkfile">
                    <a:extLst>
                      <a:ext uri="{A12FA001-AC4F-418D-AE19-62706E023703}">
                        <ahyp:hlinkClr xmlns:ahyp="http://schemas.microsoft.com/office/drawing/2018/hyperlinkcolor" xmlns="" val="tx"/>
                      </a:ext>
                    </a:extLst>
                  </a:hlinkClick>
                </a:rPr>
                <a:t>instagram.com/royalcollegeofgps</a:t>
              </a:r>
              <a:endParaRPr lang="en-US" sz="1200" dirty="0"/>
            </a:p>
          </p:txBody>
        </p:sp>
      </p:grpSp>
      <p:sp>
        <p:nvSpPr>
          <p:cNvPr id="27" name="Rectangle 26">
            <a:hlinkClick r:id="rId11"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hlinkClick r:id="rId12"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hlinkClick r:id="rId13"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hlinkClick r:id="rId14"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hlinkClick r:id="rId15"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rId16"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hlinkClick r:id="rId17"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hlinkClick r:id="rId18"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1619506"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Becoming a GP</a:t>
            </a:r>
          </a:p>
        </p:txBody>
      </p:sp>
      <p:sp>
        <p:nvSpPr>
          <p:cNvPr id="36" name="Rectangle 35"/>
          <p:cNvSpPr/>
          <p:nvPr/>
        </p:nvSpPr>
        <p:spPr>
          <a:xfrm>
            <a:off x="11905753"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How the RCGP supports</a:t>
            </a:r>
            <a:r>
              <a:rPr lang="en-US" sz="1200" baseline="0" dirty="0">
                <a:solidFill>
                  <a:schemeClr val="tx1"/>
                </a:solidFill>
              </a:rPr>
              <a:t> you</a:t>
            </a:r>
            <a:endParaRPr lang="en-US" sz="1200" dirty="0">
              <a:solidFill>
                <a:schemeClr val="tx1"/>
              </a:solidFill>
            </a:endParaRPr>
          </a:p>
        </p:txBody>
      </p:sp>
      <p:grpSp>
        <p:nvGrpSpPr>
          <p:cNvPr id="37" name="Group 36"/>
          <p:cNvGrpSpPr/>
          <p:nvPr/>
        </p:nvGrpSpPr>
        <p:grpSpPr>
          <a:xfrm>
            <a:off x="10760765" y="0"/>
            <a:ext cx="286247" cy="6858000"/>
            <a:chOff x="10760765" y="0"/>
            <a:chExt cx="286247" cy="6858000"/>
          </a:xfrm>
        </p:grpSpPr>
        <p:sp>
          <p:nvSpPr>
            <p:cNvPr id="38" name="Rectangle 37"/>
            <p:cNvSpPr/>
            <p:nvPr userDrawn="1"/>
          </p:nvSpPr>
          <p:spPr>
            <a:xfrm>
              <a:off x="10760765"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Teamwork and collaboration</a:t>
              </a:r>
            </a:p>
          </p:txBody>
        </p:sp>
        <p:pic>
          <p:nvPicPr>
            <p:cNvPr id="39" name="Picture 38"/>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rot="16200000">
              <a:off x="10771939" y="6386691"/>
              <a:ext cx="263898" cy="159946"/>
            </a:xfrm>
            <a:prstGeom prst="rect">
              <a:avLst/>
            </a:prstGeom>
          </p:spPr>
        </p:pic>
      </p:grpSp>
      <p:grpSp>
        <p:nvGrpSpPr>
          <p:cNvPr id="40" name="Group 39"/>
          <p:cNvGrpSpPr/>
          <p:nvPr/>
        </p:nvGrpSpPr>
        <p:grpSpPr>
          <a:xfrm>
            <a:off x="10188271" y="0"/>
            <a:ext cx="286247" cy="6858000"/>
            <a:chOff x="10188271" y="0"/>
            <a:chExt cx="286247" cy="6858000"/>
          </a:xfrm>
        </p:grpSpPr>
        <p:sp>
          <p:nvSpPr>
            <p:cNvPr id="41" name="Rectangle 40"/>
            <p:cNvSpPr/>
            <p:nvPr userDrawn="1"/>
          </p:nvSpPr>
          <p:spPr>
            <a:xfrm>
              <a:off x="10188271"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Endless opportunities</a:t>
              </a:r>
            </a:p>
          </p:txBody>
        </p:sp>
        <p:pic>
          <p:nvPicPr>
            <p:cNvPr id="42" name="Picture 41"/>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rot="16200000">
              <a:off x="10208257" y="6391052"/>
              <a:ext cx="256852" cy="144180"/>
            </a:xfrm>
            <a:prstGeom prst="rect">
              <a:avLst/>
            </a:prstGeom>
          </p:spPr>
        </p:pic>
      </p:grpSp>
      <p:grpSp>
        <p:nvGrpSpPr>
          <p:cNvPr id="43" name="Group 42"/>
          <p:cNvGrpSpPr/>
          <p:nvPr/>
        </p:nvGrpSpPr>
        <p:grpSpPr>
          <a:xfrm>
            <a:off x="11333259" y="0"/>
            <a:ext cx="286247" cy="6858000"/>
            <a:chOff x="11333259" y="0"/>
            <a:chExt cx="286247" cy="6858000"/>
          </a:xfrm>
        </p:grpSpPr>
        <p:sp>
          <p:nvSpPr>
            <p:cNvPr id="44" name="Rectangle 43"/>
            <p:cNvSpPr/>
            <p:nvPr userDrawn="1"/>
          </p:nvSpPr>
          <p:spPr>
            <a:xfrm>
              <a:off x="11333259" y="0"/>
              <a:ext cx="2862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tx1"/>
                  </a:solidFill>
                </a:rPr>
                <a:t>Person-centred care</a:t>
              </a:r>
            </a:p>
          </p:txBody>
        </p:sp>
        <p:pic>
          <p:nvPicPr>
            <p:cNvPr id="45" name="Picture 44"/>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16200000">
              <a:off x="11385646" y="6367737"/>
              <a:ext cx="184826" cy="174762"/>
            </a:xfrm>
            <a:prstGeom prst="rect">
              <a:avLst/>
            </a:prstGeom>
          </p:spPr>
        </p:pic>
      </p:grpSp>
      <p:grpSp>
        <p:nvGrpSpPr>
          <p:cNvPr id="46" name="Group 45"/>
          <p:cNvGrpSpPr/>
          <p:nvPr/>
        </p:nvGrpSpPr>
        <p:grpSpPr>
          <a:xfrm>
            <a:off x="11047012" y="0"/>
            <a:ext cx="286247" cy="6858000"/>
            <a:chOff x="11047012" y="0"/>
            <a:chExt cx="286247" cy="6858000"/>
          </a:xfrm>
        </p:grpSpPr>
        <p:sp>
          <p:nvSpPr>
            <p:cNvPr id="47" name="Rectangle 46"/>
            <p:cNvSpPr/>
            <p:nvPr userDrawn="1"/>
          </p:nvSpPr>
          <p:spPr>
            <a:xfrm>
              <a:off x="11047012"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Innovation and leadership</a:t>
              </a:r>
            </a:p>
          </p:txBody>
        </p:sp>
        <p:pic>
          <p:nvPicPr>
            <p:cNvPr id="48" name="Picture 4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1127792" y="6365239"/>
              <a:ext cx="115530" cy="187277"/>
            </a:xfrm>
            <a:prstGeom prst="rect">
              <a:avLst/>
            </a:prstGeom>
          </p:spPr>
        </p:pic>
      </p:grpSp>
      <p:sp>
        <p:nvSpPr>
          <p:cNvPr id="49" name="Rectangle 48"/>
          <p:cNvSpPr/>
          <p:nvPr/>
        </p:nvSpPr>
        <p:spPr>
          <a:xfrm>
            <a:off x="10474518"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chemeClr val="accent6"/>
                </a:solidFill>
              </a:rPr>
              <a:t>Intellectual stimulation</a:t>
            </a:r>
          </a:p>
        </p:txBody>
      </p:sp>
      <p:grpSp>
        <p:nvGrpSpPr>
          <p:cNvPr id="50" name="Group 49"/>
          <p:cNvGrpSpPr/>
          <p:nvPr/>
        </p:nvGrpSpPr>
        <p:grpSpPr>
          <a:xfrm>
            <a:off x="9902024" y="0"/>
            <a:ext cx="286247" cy="6858000"/>
            <a:chOff x="9902024" y="0"/>
            <a:chExt cx="286247" cy="6858000"/>
          </a:xfrm>
        </p:grpSpPr>
        <p:sp>
          <p:nvSpPr>
            <p:cNvPr id="51" name="Rectangle 50"/>
            <p:cNvSpPr/>
            <p:nvPr userDrawn="1"/>
          </p:nvSpPr>
          <p:spPr>
            <a:xfrm>
              <a:off x="9902024" y="0"/>
              <a:ext cx="2862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bIns="576000" rtlCol="0" anchor="ctr"/>
            <a:lstStyle/>
            <a:p>
              <a:pPr algn="l"/>
              <a:r>
                <a:rPr lang="en-US" sz="1200" dirty="0">
                  <a:solidFill>
                    <a:srgbClr val="F16F2C"/>
                  </a:solidFill>
                </a:rPr>
                <a:t>What is general practice?</a:t>
              </a:r>
            </a:p>
          </p:txBody>
        </p:sp>
        <p:pic>
          <p:nvPicPr>
            <p:cNvPr id="52" name="Picture 51"/>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rot="16200000">
              <a:off x="9957045" y="6339730"/>
              <a:ext cx="176206" cy="222158"/>
            </a:xfrm>
            <a:prstGeom prst="rect">
              <a:avLst/>
            </a:prstGeom>
          </p:spPr>
        </p:pic>
      </p:grpSp>
      <p:pic>
        <p:nvPicPr>
          <p:cNvPr id="54" name="Picture 5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rot="16200000">
            <a:off x="10472721" y="6347639"/>
            <a:ext cx="286953" cy="199323"/>
          </a:xfrm>
          <a:prstGeom prst="rect">
            <a:avLst/>
          </a:prstGeom>
        </p:spPr>
      </p:pic>
      <p:pic>
        <p:nvPicPr>
          <p:cNvPr id="53" name="Picture 52"/>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rot="16200000">
            <a:off x="11676178" y="6339841"/>
            <a:ext cx="167729" cy="241936"/>
          </a:xfrm>
          <a:prstGeom prst="rect">
            <a:avLst/>
          </a:prstGeom>
        </p:spPr>
      </p:pic>
      <p:pic>
        <p:nvPicPr>
          <p:cNvPr id="57" name="Picture 56"/>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rot="16200000">
            <a:off x="11944006" y="6402282"/>
            <a:ext cx="213833" cy="163156"/>
          </a:xfrm>
          <a:prstGeom prst="rect">
            <a:avLst/>
          </a:prstGeom>
        </p:spPr>
      </p:pic>
      <p:pic>
        <p:nvPicPr>
          <p:cNvPr id="4" name="Graphic 3" descr="Presentation with media">
            <a:hlinkClick r:id="rId27"/>
            <a:extLst>
              <a:ext uri="{FF2B5EF4-FFF2-40B4-BE49-F238E27FC236}">
                <a16:creationId xmlns:a16="http://schemas.microsoft.com/office/drawing/2014/main" id="{5F1013EC-FC88-4798-8F0E-B6AEA292CBED}"/>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872122" y="2415902"/>
            <a:ext cx="914400" cy="914400"/>
          </a:xfrm>
          <a:prstGeom prst="rect">
            <a:avLst/>
          </a:prstGeom>
        </p:spPr>
      </p:pic>
    </p:spTree>
    <p:extLst>
      <p:ext uri="{BB962C8B-B14F-4D97-AF65-F5344CB8AC3E}">
        <p14:creationId xmlns:p14="http://schemas.microsoft.com/office/powerpoint/2010/main" val="109513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GENERAL PRACTICE?</a:t>
            </a:r>
          </a:p>
        </p:txBody>
      </p:sp>
      <p:sp>
        <p:nvSpPr>
          <p:cNvPr id="5" name="Content Placeholder 3"/>
          <p:cNvSpPr txBox="1">
            <a:spLocks/>
          </p:cNvSpPr>
          <p:nvPr/>
        </p:nvSpPr>
        <p:spPr>
          <a:xfrm>
            <a:off x="838199" y="4800600"/>
            <a:ext cx="6874565" cy="15484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000" b="1" dirty="0">
                <a:solidFill>
                  <a:schemeClr val="accent6"/>
                </a:solidFill>
              </a:rPr>
              <a:t>Professor Helen Stokes-Lampard </a:t>
            </a:r>
            <a:br>
              <a:rPr lang="en-US" sz="1000" dirty="0">
                <a:solidFill>
                  <a:schemeClr val="accent6"/>
                </a:solidFill>
              </a:rPr>
            </a:br>
            <a:r>
              <a:rPr lang="en-US" sz="1000" dirty="0">
                <a:solidFill>
                  <a:schemeClr val="accent6"/>
                </a:solidFill>
              </a:rPr>
              <a:t>RCGP Chair</a:t>
            </a:r>
          </a:p>
        </p:txBody>
      </p:sp>
      <p:sp>
        <p:nvSpPr>
          <p:cNvPr id="7" name="Rectangle 6">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5456" y="2819158"/>
            <a:ext cx="1405487" cy="1200191"/>
          </a:xfrm>
          <a:prstGeom prst="rect">
            <a:avLst/>
          </a:prstGeom>
        </p:spPr>
      </p:pic>
      <p:sp>
        <p:nvSpPr>
          <p:cNvPr id="3" name="Content Placeholder 2"/>
          <p:cNvSpPr>
            <a:spLocks noGrp="1"/>
          </p:cNvSpPr>
          <p:nvPr>
            <p:ph sz="quarter" idx="12"/>
          </p:nvPr>
        </p:nvSpPr>
        <p:spPr>
          <a:xfrm>
            <a:off x="838200" y="3101007"/>
            <a:ext cx="5936311" cy="1558457"/>
          </a:xfrm>
        </p:spPr>
        <p:txBody>
          <a:bodyPr/>
          <a:lstStyle/>
          <a:p>
            <a:pPr>
              <a:lnSpc>
                <a:spcPct val="120000"/>
              </a:lnSpc>
            </a:pPr>
            <a:r>
              <a:rPr lang="en-US" dirty="0"/>
              <a:t>“Being a GP is a job like no other – we are often the first people our patients regularly turn to for help, often at the most difficult times of their lives, and we build trusting relationships with them over time. That privilege is almost unique in medicine.”</a:t>
            </a:r>
          </a:p>
        </p:txBody>
      </p:sp>
    </p:spTree>
    <p:extLst>
      <p:ext uri="{BB962C8B-B14F-4D97-AF65-F5344CB8AC3E}">
        <p14:creationId xmlns:p14="http://schemas.microsoft.com/office/powerpoint/2010/main" val="45821279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GENERAL</a:t>
            </a:r>
            <a:br>
              <a:rPr lang="en-US" dirty="0"/>
            </a:br>
            <a:r>
              <a:rPr lang="en-US" dirty="0"/>
              <a:t>PRACTICE?</a:t>
            </a:r>
          </a:p>
        </p:txBody>
      </p:sp>
      <p:sp>
        <p:nvSpPr>
          <p:cNvPr id="4" name="Content Placeholder 3"/>
          <p:cNvSpPr>
            <a:spLocks noGrp="1"/>
          </p:cNvSpPr>
          <p:nvPr>
            <p:ph sz="quarter" idx="13"/>
          </p:nvPr>
        </p:nvSpPr>
        <p:spPr>
          <a:xfrm>
            <a:off x="838200" y="1825625"/>
            <a:ext cx="5283825" cy="4213225"/>
          </a:xfrm>
        </p:spPr>
        <p:txBody>
          <a:bodyPr>
            <a:noAutofit/>
          </a:bodyPr>
          <a:lstStyle/>
          <a:p>
            <a:pPr marL="0" indent="0">
              <a:buNone/>
            </a:pPr>
            <a:r>
              <a:rPr lang="en-US" b="1" dirty="0"/>
              <a:t>GPs and GP-led multi-disciplinary teams manage the widest range of health problems</a:t>
            </a:r>
            <a:r>
              <a:rPr lang="en-US" dirty="0"/>
              <a:t>; addressing the physical, social and psychological aspects of patients’ wellbeing throughout their lives.</a:t>
            </a:r>
          </a:p>
          <a:p>
            <a:pPr marL="0" indent="0">
              <a:buNone/>
            </a:pPr>
            <a:r>
              <a:rPr lang="en-US" dirty="0"/>
              <a:t>GPs have a key role in deciding how health and social services should be coordinated to deliver safe, effective and accessible care to patients in their communities.</a:t>
            </a:r>
          </a:p>
        </p:txBody>
      </p:sp>
      <p:grpSp>
        <p:nvGrpSpPr>
          <p:cNvPr id="11" name="Group 10"/>
          <p:cNvGrpSpPr/>
          <p:nvPr/>
        </p:nvGrpSpPr>
        <p:grpSpPr>
          <a:xfrm>
            <a:off x="838200" y="3932237"/>
            <a:ext cx="3186793" cy="979714"/>
            <a:chOff x="6300107" y="4392386"/>
            <a:chExt cx="3186793" cy="979714"/>
          </a:xfrm>
        </p:grpSpPr>
        <p:grpSp>
          <p:nvGrpSpPr>
            <p:cNvPr id="10" name="Group 9"/>
            <p:cNvGrpSpPr/>
            <p:nvPr/>
          </p:nvGrpSpPr>
          <p:grpSpPr>
            <a:xfrm>
              <a:off x="6300107" y="4392386"/>
              <a:ext cx="3186793" cy="979714"/>
              <a:chOff x="6300107" y="4392386"/>
              <a:chExt cx="3186793" cy="979714"/>
            </a:xfrm>
          </p:grpSpPr>
          <p:sp>
            <p:nvSpPr>
              <p:cNvPr id="5" name="Content Placeholder 3"/>
              <p:cNvSpPr txBox="1">
                <a:spLocks/>
              </p:cNvSpPr>
              <p:nvPr/>
            </p:nvSpPr>
            <p:spPr>
              <a:xfrm>
                <a:off x="6300107" y="4506686"/>
                <a:ext cx="3186793" cy="865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Every day across the UK, more </a:t>
                </a:r>
                <a:br>
                  <a:rPr lang="en-US" dirty="0">
                    <a:solidFill>
                      <a:schemeClr val="tx1"/>
                    </a:solidFill>
                  </a:rPr>
                </a:br>
                <a:r>
                  <a:rPr lang="en-US" dirty="0">
                    <a:solidFill>
                      <a:schemeClr val="tx1"/>
                    </a:solidFill>
                  </a:rPr>
                  <a:t>than </a:t>
                </a:r>
                <a:r>
                  <a:rPr lang="en-US" b="1" dirty="0">
                    <a:solidFill>
                      <a:schemeClr val="accent6"/>
                    </a:solidFill>
                  </a:rPr>
                  <a:t>1 million</a:t>
                </a:r>
                <a:r>
                  <a:rPr lang="en-US" dirty="0">
                    <a:solidFill>
                      <a:schemeClr val="accent6"/>
                    </a:solidFill>
                  </a:rPr>
                  <a:t> </a:t>
                </a:r>
                <a:r>
                  <a:rPr lang="en-US" dirty="0">
                    <a:solidFill>
                      <a:schemeClr val="tx1"/>
                    </a:solidFill>
                  </a:rPr>
                  <a:t>consultations </a:t>
                </a:r>
                <a:br>
                  <a:rPr lang="en-US" dirty="0">
                    <a:solidFill>
                      <a:schemeClr val="tx1"/>
                    </a:solidFill>
                  </a:rPr>
                </a:br>
                <a:r>
                  <a:rPr lang="en-US" dirty="0">
                    <a:solidFill>
                      <a:schemeClr val="tx1"/>
                    </a:solidFill>
                  </a:rPr>
                  <a:t>take place in general practice.</a:t>
                </a:r>
              </a:p>
            </p:txBody>
          </p:sp>
          <p:cxnSp>
            <p:nvCxnSpPr>
              <p:cNvPr id="6" name="Straight Connector 5"/>
              <p:cNvCxnSpPr/>
              <p:nvPr/>
            </p:nvCxnSpPr>
            <p:spPr>
              <a:xfrm>
                <a:off x="6376307" y="4392386"/>
                <a:ext cx="28085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p:nvPr/>
          </p:nvCxnSpPr>
          <p:spPr>
            <a:xfrm>
              <a:off x="6376307" y="5372100"/>
              <a:ext cx="28085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3" name="Content Placeholder 3"/>
          <p:cNvSpPr txBox="1">
            <a:spLocks/>
          </p:cNvSpPr>
          <p:nvPr/>
        </p:nvSpPr>
        <p:spPr>
          <a:xfrm>
            <a:off x="838200" y="4800600"/>
            <a:ext cx="3595008" cy="154849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i="1" dirty="0">
                <a:solidFill>
                  <a:schemeClr val="tx1"/>
                </a:solidFill>
              </a:rPr>
              <a:t>“As a child, our GP was the central point in all our family care. This level of care has carried on throughout my life and [the GP] is always </a:t>
            </a:r>
            <a:br>
              <a:rPr lang="en-US" sz="1200" i="1" dirty="0">
                <a:solidFill>
                  <a:schemeClr val="tx1"/>
                </a:solidFill>
              </a:rPr>
            </a:br>
            <a:r>
              <a:rPr lang="en-US" sz="1200" i="1" dirty="0">
                <a:solidFill>
                  <a:schemeClr val="tx1"/>
                </a:solidFill>
              </a:rPr>
              <a:t>our first point of care.”</a:t>
            </a:r>
            <a:endParaRPr lang="en-US" sz="1200" dirty="0">
              <a:solidFill>
                <a:schemeClr val="tx1"/>
              </a:solidFill>
            </a:endParaRPr>
          </a:p>
          <a:p>
            <a:pPr marL="0" indent="0">
              <a:buNone/>
            </a:pPr>
            <a:r>
              <a:rPr lang="en-US" sz="1200" b="1" dirty="0">
                <a:solidFill>
                  <a:schemeClr val="tx1"/>
                </a:solidFill>
              </a:rPr>
              <a:t>Patient</a:t>
            </a:r>
            <a:endParaRPr lang="en-US" sz="1200" dirty="0">
              <a:solidFill>
                <a:schemeClr val="tx1"/>
              </a:solidFill>
            </a:endParaRPr>
          </a:p>
        </p:txBody>
      </p:sp>
      <p:sp>
        <p:nvSpPr>
          <p:cNvPr id="12" name="Rectangle 11">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9258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GP?</a:t>
            </a:r>
          </a:p>
        </p:txBody>
      </p:sp>
      <p:sp>
        <p:nvSpPr>
          <p:cNvPr id="4" name="Content Placeholder 3"/>
          <p:cNvSpPr>
            <a:spLocks noGrp="1"/>
          </p:cNvSpPr>
          <p:nvPr>
            <p:ph sz="quarter" idx="13"/>
          </p:nvPr>
        </p:nvSpPr>
        <p:spPr>
          <a:xfrm>
            <a:off x="838200" y="1825625"/>
            <a:ext cx="5205153" cy="4213225"/>
          </a:xfrm>
        </p:spPr>
        <p:txBody>
          <a:bodyPr>
            <a:noAutofit/>
          </a:bodyPr>
          <a:lstStyle/>
          <a:p>
            <a:pPr marL="0" indent="0">
              <a:buNone/>
            </a:pPr>
            <a:r>
              <a:rPr lang="en-US" b="1" dirty="0"/>
              <a:t>GPs are expert medical generalists </a:t>
            </a:r>
            <a:r>
              <a:rPr lang="en-US" dirty="0"/>
              <a:t>who provide the first point of contact with the NHS for most people in their communities. GPs contribute hugely to keeping the nation healthy. </a:t>
            </a:r>
          </a:p>
          <a:p>
            <a:pPr marL="0" indent="0">
              <a:buNone/>
            </a:pPr>
            <a:r>
              <a:rPr lang="en-US" dirty="0"/>
              <a:t>GPs deal with complexity and uncertainty on a daily basis. They become experts on their patients by building relationships, understanding their needs and treating them throughout their lives.</a:t>
            </a:r>
          </a:p>
          <a:p>
            <a:pPr marL="0" indent="0">
              <a:buNone/>
            </a:pPr>
            <a:r>
              <a:rPr lang="en-US" dirty="0"/>
              <a:t>GPs make a significant positive impact to the individuals, families and communities they serve. </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3061607"/>
            <a:ext cx="7172960" cy="2959790"/>
          </a:xfrm>
          <a:prstGeom prst="rect">
            <a:avLst/>
          </a:prstGeom>
        </p:spPr>
      </p:pic>
      <p:sp>
        <p:nvSpPr>
          <p:cNvPr id="6" name="Rectangle 5">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8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4"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5"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6"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7"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DESIGN A CAREER </a:t>
            </a:r>
            <a:br>
              <a:rPr lang="en-US" dirty="0"/>
            </a:br>
            <a:r>
              <a:rPr lang="en-US" dirty="0"/>
              <a:t>TO SUIT YOU</a:t>
            </a:r>
          </a:p>
        </p:txBody>
      </p:sp>
      <p:sp>
        <p:nvSpPr>
          <p:cNvPr id="21" name="Content Placeholder 3"/>
          <p:cNvSpPr txBox="1">
            <a:spLocks/>
          </p:cNvSpPr>
          <p:nvPr/>
        </p:nvSpPr>
        <p:spPr>
          <a:xfrm>
            <a:off x="838199" y="4800600"/>
            <a:ext cx="6874565" cy="15484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000" b="1" dirty="0">
                <a:solidFill>
                  <a:schemeClr val="accent6"/>
                </a:solidFill>
              </a:rPr>
              <a:t>DR Shiv Chande </a:t>
            </a:r>
            <a:br>
              <a:rPr lang="en-US" sz="1000" dirty="0">
                <a:solidFill>
                  <a:schemeClr val="accent6"/>
                </a:solidFill>
              </a:rPr>
            </a:br>
            <a:r>
              <a:rPr lang="en-US" sz="1000" dirty="0">
                <a:solidFill>
                  <a:schemeClr val="accent6"/>
                </a:solidFill>
              </a:rPr>
              <a:t>GP Trainee</a:t>
            </a:r>
          </a:p>
        </p:txBody>
      </p:sp>
      <p:sp>
        <p:nvSpPr>
          <p:cNvPr id="9" name="Content Placeholder 8"/>
          <p:cNvSpPr>
            <a:spLocks noGrp="1"/>
          </p:cNvSpPr>
          <p:nvPr>
            <p:ph sz="quarter" idx="12"/>
          </p:nvPr>
        </p:nvSpPr>
        <p:spPr>
          <a:xfrm>
            <a:off x="838199" y="3101007"/>
            <a:ext cx="8559800" cy="1558457"/>
          </a:xfrm>
        </p:spPr>
        <p:txBody>
          <a:bodyPr/>
          <a:lstStyle/>
          <a:p>
            <a:r>
              <a:rPr lang="en-US" dirty="0"/>
              <a:t> </a:t>
            </a:r>
          </a:p>
        </p:txBody>
      </p:sp>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456" y="2819158"/>
            <a:ext cx="1405487" cy="1200191"/>
          </a:xfrm>
          <a:prstGeom prst="rect">
            <a:avLst/>
          </a:prstGeom>
        </p:spPr>
      </p:pic>
      <p:sp>
        <p:nvSpPr>
          <p:cNvPr id="22" name="Content Placeholder 2"/>
          <p:cNvSpPr>
            <a:spLocks noGrp="1"/>
          </p:cNvSpPr>
          <p:nvPr>
            <p:ph sz="quarter" idx="12"/>
          </p:nvPr>
        </p:nvSpPr>
        <p:spPr>
          <a:xfrm>
            <a:off x="838200" y="3101007"/>
            <a:ext cx="5936311" cy="1558457"/>
          </a:xfrm>
        </p:spPr>
        <p:txBody>
          <a:bodyPr/>
          <a:lstStyle/>
          <a:p>
            <a:pPr>
              <a:lnSpc>
                <a:spcPct val="120000"/>
              </a:lnSpc>
            </a:pPr>
            <a:r>
              <a:rPr lang="en-US" dirty="0"/>
              <a:t>“I chose general practice for many reasons, of which the most important for me is autonomy. It is the medical specialty which most enables a doctor to carve out a career unique to their individual wishes.”</a:t>
            </a:r>
          </a:p>
        </p:txBody>
      </p:sp>
      <p:sp>
        <p:nvSpPr>
          <p:cNvPr id="3" name="Rectangle 2">
            <a:extLst>
              <a:ext uri="{FF2B5EF4-FFF2-40B4-BE49-F238E27FC236}">
                <a16:creationId xmlns:a16="http://schemas.microsoft.com/office/drawing/2014/main" id="{E2163626-BB00-4351-8DC4-F3A3231FEE0A}"/>
              </a:ext>
            </a:extLst>
          </p:cNvPr>
          <p:cNvSpPr/>
          <p:nvPr/>
        </p:nvSpPr>
        <p:spPr>
          <a:xfrm>
            <a:off x="2012799" y="5683213"/>
            <a:ext cx="1387501" cy="70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A77EED1-A972-4BF6-8640-BE4DD812762C}"/>
              </a:ext>
            </a:extLst>
          </p:cNvPr>
          <p:cNvSpPr/>
          <p:nvPr/>
        </p:nvSpPr>
        <p:spPr>
          <a:xfrm>
            <a:off x="838199" y="5683213"/>
            <a:ext cx="1174600" cy="665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Graphic 5" descr="Presentation with media">
            <a:hlinkClick r:id="rId11"/>
            <a:extLst>
              <a:ext uri="{FF2B5EF4-FFF2-40B4-BE49-F238E27FC236}">
                <a16:creationId xmlns:a16="http://schemas.microsoft.com/office/drawing/2014/main" id="{98CBAC64-ED4F-4363-9B4A-228B25748BA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5456" y="5719789"/>
            <a:ext cx="914400" cy="914400"/>
          </a:xfrm>
          <a:prstGeom prst="rect">
            <a:avLst/>
          </a:prstGeom>
        </p:spPr>
      </p:pic>
    </p:spTree>
    <p:extLst>
      <p:ext uri="{BB962C8B-B14F-4D97-AF65-F5344CB8AC3E}">
        <p14:creationId xmlns:p14="http://schemas.microsoft.com/office/powerpoint/2010/main" val="322273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A CAREER </a:t>
            </a:r>
            <a:br>
              <a:rPr lang="en-US" dirty="0"/>
            </a:br>
            <a:r>
              <a:rPr lang="en-US" dirty="0"/>
              <a:t>TO SUIT YOU</a:t>
            </a:r>
          </a:p>
        </p:txBody>
      </p:sp>
      <p:sp>
        <p:nvSpPr>
          <p:cNvPr id="5" name="Content Placeholder 4"/>
          <p:cNvSpPr>
            <a:spLocks noGrp="1"/>
          </p:cNvSpPr>
          <p:nvPr>
            <p:ph sz="quarter" idx="13"/>
          </p:nvPr>
        </p:nvSpPr>
        <p:spPr>
          <a:xfrm>
            <a:off x="838201" y="2442002"/>
            <a:ext cx="5451282" cy="4213225"/>
          </a:xfrm>
        </p:spPr>
        <p:txBody>
          <a:bodyPr>
            <a:normAutofit/>
          </a:bodyPr>
          <a:lstStyle/>
          <a:p>
            <a:r>
              <a:rPr lang="en-US" sz="1400" b="1" dirty="0"/>
              <a:t>Develop a portfolio career </a:t>
            </a:r>
            <a:r>
              <a:rPr lang="en-US" sz="1400" dirty="0"/>
              <a:t>and lead work in areas of geriatrics to neurology, carry out ‘in-reach’ to hospitals and ‘outreach’ to patients’ homes. Combine clinical practice with other interests such as politics, research and medical education.</a:t>
            </a:r>
          </a:p>
          <a:p>
            <a:r>
              <a:rPr lang="en-US" sz="1400" b="1" dirty="0"/>
              <a:t>Develop an extended role </a:t>
            </a:r>
            <a:r>
              <a:rPr lang="en-US" sz="1400" dirty="0"/>
              <a:t>by providing an additional specialist service in your community or further afield in a wide range of clinical areas from cardiology, dermatology and minor surgery, to mental and sexual health.</a:t>
            </a:r>
          </a:p>
          <a:p>
            <a:r>
              <a:rPr lang="en-US" sz="1400" b="1" dirty="0"/>
              <a:t>Develop autonomy </a:t>
            </a:r>
            <a:r>
              <a:rPr lang="en-US" sz="1400" dirty="0"/>
              <a:t>by moving between different roles </a:t>
            </a:r>
            <a:br>
              <a:rPr lang="en-US" sz="1400" dirty="0"/>
            </a:br>
            <a:r>
              <a:rPr lang="en-US" sz="1400" dirty="0"/>
              <a:t>and locations throughout your career. Build flexible </a:t>
            </a:r>
            <a:br>
              <a:rPr lang="en-US" sz="1400" dirty="0"/>
            </a:br>
            <a:r>
              <a:rPr lang="en-US" sz="1400" dirty="0"/>
              <a:t>working patterns around the needs of your patients </a:t>
            </a:r>
            <a:br>
              <a:rPr lang="en-US" sz="1400" dirty="0"/>
            </a:br>
            <a:r>
              <a:rPr lang="en-US" sz="1400" dirty="0"/>
              <a:t>as well as your personal life.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395" y="1428454"/>
            <a:ext cx="3424846" cy="1010611"/>
          </a:xfrm>
          <a:prstGeom prst="rect">
            <a:avLst/>
          </a:prstGeom>
        </p:spPr>
      </p:pic>
      <p:sp>
        <p:nvSpPr>
          <p:cNvPr id="6" name="Rectangle 5">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4"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5"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6"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7"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760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AN EXPERT MEDICAL GENERALIST</a:t>
            </a:r>
          </a:p>
        </p:txBody>
      </p:sp>
      <p:sp>
        <p:nvSpPr>
          <p:cNvPr id="7" name="Rectangle 6">
            <a:hlinkClick r:id="rId5"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6"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7"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8"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9"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0"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1"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3"/>
          <p:cNvSpPr txBox="1">
            <a:spLocks/>
          </p:cNvSpPr>
          <p:nvPr/>
        </p:nvSpPr>
        <p:spPr>
          <a:xfrm>
            <a:off x="838199" y="4800600"/>
            <a:ext cx="6874565" cy="15484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50" b="1" dirty="0">
                <a:solidFill>
                  <a:schemeClr val="accent6"/>
                </a:solidFill>
              </a:rPr>
              <a:t>Dr Devon Kennard</a:t>
            </a:r>
            <a:br>
              <a:rPr lang="en-US" sz="1050" dirty="0">
                <a:solidFill>
                  <a:schemeClr val="accent6"/>
                </a:solidFill>
              </a:rPr>
            </a:br>
            <a:r>
              <a:rPr lang="en-US" sz="1050" dirty="0">
                <a:solidFill>
                  <a:schemeClr val="accent6"/>
                </a:solidFill>
              </a:rPr>
              <a:t>GP Trainee</a:t>
            </a:r>
          </a:p>
        </p:txBody>
      </p:sp>
      <p:pic>
        <p:nvPicPr>
          <p:cNvPr id="17" name="Picture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5456" y="2726170"/>
            <a:ext cx="1405487" cy="1200191"/>
          </a:xfrm>
          <a:prstGeom prst="rect">
            <a:avLst/>
          </a:prstGeom>
        </p:spPr>
      </p:pic>
      <p:sp>
        <p:nvSpPr>
          <p:cNvPr id="3" name="Content Placeholder 2"/>
          <p:cNvSpPr>
            <a:spLocks noGrp="1"/>
          </p:cNvSpPr>
          <p:nvPr>
            <p:ph sz="quarter" idx="12"/>
          </p:nvPr>
        </p:nvSpPr>
        <p:spPr>
          <a:xfrm>
            <a:off x="838200" y="3101007"/>
            <a:ext cx="5268402" cy="1558457"/>
          </a:xfrm>
        </p:spPr>
        <p:txBody>
          <a:bodyPr>
            <a:normAutofit fontScale="85000" lnSpcReduction="10000"/>
          </a:bodyPr>
          <a:lstStyle/>
          <a:p>
            <a:pPr>
              <a:lnSpc>
                <a:spcPct val="120000"/>
              </a:lnSpc>
            </a:pPr>
            <a:r>
              <a:rPr lang="en-US" dirty="0"/>
              <a:t>“You are guaranteed to learn something new every day, be that a rare condition, treatment or something about a patient whom you may have known for a long time. Uniquely, in a time of more protocols and paperwork than ever, you can treat multiple generations of the same family, ensuring a more meaningful type of medicine for both the doctor and patients.”</a:t>
            </a:r>
          </a:p>
        </p:txBody>
      </p:sp>
      <p:pic>
        <p:nvPicPr>
          <p:cNvPr id="9" name="Scenario_1_MASTER_FLAT">
            <a:hlinkClick r:id="" action="ppaction://media"/>
            <a:extLst>
              <a:ext uri="{FF2B5EF4-FFF2-40B4-BE49-F238E27FC236}">
                <a16:creationId xmlns:a16="http://schemas.microsoft.com/office/drawing/2014/main" id="{F3343448-5338-416E-9CC0-FF0E2FBA1766}"/>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65742" y="5856708"/>
            <a:ext cx="969349" cy="545259"/>
          </a:xfrm>
          <a:prstGeom prst="rect">
            <a:avLst/>
          </a:prstGeom>
        </p:spPr>
      </p:pic>
    </p:spTree>
    <p:extLst>
      <p:ext uri="{BB962C8B-B14F-4D97-AF65-F5344CB8AC3E}">
        <p14:creationId xmlns:p14="http://schemas.microsoft.com/office/powerpoint/2010/main" val="101027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BECOME AN EXPERT MEDICAL GENERALIST</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395" y="1428454"/>
            <a:ext cx="3424846" cy="1010611"/>
          </a:xfrm>
          <a:prstGeom prst="rect">
            <a:avLst/>
          </a:prstGeom>
        </p:spPr>
      </p:pic>
      <p:sp>
        <p:nvSpPr>
          <p:cNvPr id="6" name="Content Placeholder 4"/>
          <p:cNvSpPr txBox="1">
            <a:spLocks/>
          </p:cNvSpPr>
          <p:nvPr/>
        </p:nvSpPr>
        <p:spPr>
          <a:xfrm>
            <a:off x="838200" y="2439065"/>
            <a:ext cx="6222558" cy="421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dirty="0" smtClean="0">
                <a:solidFill>
                  <a:srgbClr val="002D59"/>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2B5C"/>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002B5C"/>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2B5C"/>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Combine practical and scholarly aspects</a:t>
            </a:r>
            <a:r>
              <a:rPr lang="en-US" sz="1400" dirty="0"/>
              <a:t> of delivering </a:t>
            </a:r>
            <a:br>
              <a:rPr lang="en-US" sz="1400" dirty="0"/>
            </a:br>
            <a:r>
              <a:rPr lang="en-US" sz="1400" dirty="0"/>
              <a:t>highly effective personalised care to individuals, their families and your community.</a:t>
            </a:r>
          </a:p>
          <a:p>
            <a:r>
              <a:rPr lang="en-US" sz="1400" b="1" dirty="0"/>
              <a:t>Lead multi-disciplinary teams</a:t>
            </a:r>
            <a:r>
              <a:rPr lang="en-US" sz="1400" dirty="0"/>
              <a:t> in managing the widest range </a:t>
            </a:r>
            <a:br>
              <a:rPr lang="en-US" sz="1400" dirty="0"/>
            </a:br>
            <a:r>
              <a:rPr lang="en-US" sz="1400" dirty="0"/>
              <a:t>of health problems; providing both systematic and opportunistic health promotion, making accurate diagnoses and risk assessments; dealing with multi-morbidity; coordinating long-term care; and addressing the physical, social and psychological aspects of patients’ wellbeing throughout their lives.</a:t>
            </a:r>
          </a:p>
          <a:p>
            <a:r>
              <a:rPr lang="en-US" sz="1400" b="1" dirty="0"/>
              <a:t>Adapt to new ways of providing patient care </a:t>
            </a:r>
            <a:br>
              <a:rPr lang="en-US" sz="1400" b="1" dirty="0"/>
            </a:br>
            <a:r>
              <a:rPr lang="en-US" sz="1400" dirty="0"/>
              <a:t>as an expert medical generalist. You’ll never </a:t>
            </a:r>
            <a:br>
              <a:rPr lang="en-US" sz="1400" dirty="0"/>
            </a:br>
            <a:r>
              <a:rPr lang="en-US" sz="1400" dirty="0"/>
              <a:t>stop learning, as you continue to develop </a:t>
            </a:r>
            <a:br>
              <a:rPr lang="en-US" sz="1400" dirty="0"/>
            </a:br>
            <a:r>
              <a:rPr lang="en-US" sz="1400" dirty="0"/>
              <a:t>your vast range of clinical knowledge, </a:t>
            </a:r>
            <a:br>
              <a:rPr lang="en-US" sz="1400" dirty="0"/>
            </a:br>
            <a:r>
              <a:rPr lang="en-US" sz="1400" dirty="0"/>
              <a:t>skills and experiences long after </a:t>
            </a:r>
            <a:br>
              <a:rPr lang="en-US" sz="1400" dirty="0"/>
            </a:br>
            <a:r>
              <a:rPr lang="en-US" sz="1400" dirty="0"/>
              <a:t>completing your training.</a:t>
            </a:r>
          </a:p>
        </p:txBody>
      </p:sp>
      <p:sp>
        <p:nvSpPr>
          <p:cNvPr id="5" name="Rectangle 4">
            <a:hlinkClick r:id="rId4"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6" action="ppaction://hlinksldjump"/>
          </p:cNvPr>
          <p:cNvSpPr/>
          <p:nvPr/>
        </p:nvSpPr>
        <p:spPr>
          <a:xfrm>
            <a:off x="10779190"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7"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8"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9"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0"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161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THRIVE AS A MEMBER </a:t>
            </a:r>
            <a:br>
              <a:rPr lang="en-US" dirty="0"/>
            </a:br>
            <a:r>
              <a:rPr lang="en-US" dirty="0"/>
              <a:t>OF TEAM GP</a:t>
            </a:r>
          </a:p>
        </p:txBody>
      </p:sp>
      <p:sp>
        <p:nvSpPr>
          <p:cNvPr id="3" name="Content Placeholder 2"/>
          <p:cNvSpPr>
            <a:spLocks noGrp="1"/>
          </p:cNvSpPr>
          <p:nvPr>
            <p:ph sz="quarter" idx="14"/>
          </p:nvPr>
        </p:nvSpPr>
        <p:spPr>
          <a:xfrm>
            <a:off x="838200" y="5267020"/>
            <a:ext cx="8559800" cy="728264"/>
          </a:xfrm>
        </p:spPr>
        <p:txBody>
          <a:bodyPr>
            <a:noAutofit/>
          </a:bodyPr>
          <a:lstStyle/>
          <a:p>
            <a:pPr>
              <a:lnSpc>
                <a:spcPct val="100000"/>
              </a:lnSpc>
            </a:pPr>
            <a:r>
              <a:rPr lang="en-US" b="1" dirty="0">
                <a:solidFill>
                  <a:schemeClr val="accent6"/>
                </a:solidFill>
              </a:rPr>
              <a:t>Dr Manpreet Bains</a:t>
            </a:r>
            <a:br>
              <a:rPr lang="en-US" dirty="0">
                <a:solidFill>
                  <a:schemeClr val="accent6"/>
                </a:solidFill>
              </a:rPr>
            </a:br>
            <a:r>
              <a:rPr lang="en-US" dirty="0">
                <a:solidFill>
                  <a:schemeClr val="accent6"/>
                </a:solidFill>
              </a:rPr>
              <a:t>GP</a:t>
            </a:r>
          </a:p>
        </p:txBody>
      </p:sp>
      <p:sp>
        <p:nvSpPr>
          <p:cNvPr id="7" name="Rectangle 6">
            <a:hlinkClick r:id="rId3" action="ppaction://hlinksldjump"/>
          </p:cNvPr>
          <p:cNvSpPr/>
          <p:nvPr/>
        </p:nvSpPr>
        <p:spPr>
          <a:xfrm>
            <a:off x="9915277" y="0"/>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4" action="ppaction://hlinksldjump"/>
          </p:cNvPr>
          <p:cNvSpPr/>
          <p:nvPr/>
        </p:nvSpPr>
        <p:spPr>
          <a:xfrm>
            <a:off x="10193572"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5" action="ppaction://hlinksldjump"/>
          </p:cNvPr>
          <p:cNvSpPr/>
          <p:nvPr/>
        </p:nvSpPr>
        <p:spPr>
          <a:xfrm>
            <a:off x="10486381"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6" action="ppaction://hlinksldjump"/>
          </p:cNvPr>
          <p:cNvSpPr/>
          <p:nvPr/>
        </p:nvSpPr>
        <p:spPr>
          <a:xfrm>
            <a:off x="11057485"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7" action="ppaction://hlinksldjump"/>
          </p:cNvPr>
          <p:cNvSpPr/>
          <p:nvPr/>
        </p:nvSpPr>
        <p:spPr>
          <a:xfrm>
            <a:off x="11350294" y="11929"/>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8" action="ppaction://hlinksldjump"/>
          </p:cNvPr>
          <p:cNvSpPr/>
          <p:nvPr/>
        </p:nvSpPr>
        <p:spPr>
          <a:xfrm>
            <a:off x="11628589" y="7257"/>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9" action="ppaction://hlinksldjump"/>
          </p:cNvPr>
          <p:cNvSpPr/>
          <p:nvPr/>
        </p:nvSpPr>
        <p:spPr>
          <a:xfrm>
            <a:off x="11921398" y="24044"/>
            <a:ext cx="262393" cy="679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456" y="2819158"/>
            <a:ext cx="1405487" cy="1200191"/>
          </a:xfrm>
          <a:prstGeom prst="rect">
            <a:avLst/>
          </a:prstGeom>
        </p:spPr>
      </p:pic>
      <p:sp>
        <p:nvSpPr>
          <p:cNvPr id="4" name="Content Placeholder 4"/>
          <p:cNvSpPr>
            <a:spLocks noGrp="1"/>
          </p:cNvSpPr>
          <p:nvPr>
            <p:ph sz="quarter" idx="13"/>
          </p:nvPr>
        </p:nvSpPr>
        <p:spPr>
          <a:xfrm>
            <a:off x="838200" y="3260036"/>
            <a:ext cx="4369904" cy="1868556"/>
          </a:xfrm>
        </p:spPr>
        <p:txBody>
          <a:bodyPr>
            <a:noAutofit/>
          </a:bodyPr>
          <a:lstStyle/>
          <a:p>
            <a:pPr>
              <a:lnSpc>
                <a:spcPct val="100000"/>
              </a:lnSpc>
            </a:pPr>
            <a:r>
              <a:rPr lang="en-US" sz="1400" dirty="0"/>
              <a:t>“This job is variety in all its glory. A panoply of people giving me a fleeting glimpse into their lives. The computer screen gives me the monochrome version, I get the technicolour glory. The joy of a birth or the sadness of death. They are mothers, husbands, carers, friends and neighbours. I am their listener and advocate. We work together as a team piecing together a jigsaw.”</a:t>
            </a:r>
          </a:p>
        </p:txBody>
      </p:sp>
      <p:pic>
        <p:nvPicPr>
          <p:cNvPr id="15" name="Graphic 14" descr="Presentation with media">
            <a:hlinkClick r:id="rId11"/>
            <a:extLst>
              <a:ext uri="{FF2B5EF4-FFF2-40B4-BE49-F238E27FC236}">
                <a16:creationId xmlns:a16="http://schemas.microsoft.com/office/drawing/2014/main" id="{6B6D0A70-A378-40DA-8E77-DB798965A2F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5309" y="5747126"/>
            <a:ext cx="914400" cy="914400"/>
          </a:xfrm>
          <a:prstGeom prst="rect">
            <a:avLst/>
          </a:prstGeom>
        </p:spPr>
      </p:pic>
    </p:spTree>
    <p:extLst>
      <p:ext uri="{BB962C8B-B14F-4D97-AF65-F5344CB8AC3E}">
        <p14:creationId xmlns:p14="http://schemas.microsoft.com/office/powerpoint/2010/main" val="3902174894"/>
      </p:ext>
    </p:extLst>
  </p:cSld>
  <p:clrMapOvr>
    <a:masterClrMapping/>
  </p:clrMapOvr>
</p:sld>
</file>

<file path=ppt/theme/theme1.xml><?xml version="1.0" encoding="utf-8"?>
<a:theme xmlns:a="http://schemas.openxmlformats.org/drawingml/2006/main" name="TITLE">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upport">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CGP e-presenter">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CGP e-presenter">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sign a Career">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come an expert">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rive">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hape">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liver">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ecoming a Gp">
  <a:themeElements>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CGP 1">
    <a:dk1>
      <a:srgbClr val="002C59"/>
    </a:dk1>
    <a:lt1>
      <a:srgbClr val="FFFFFF"/>
    </a:lt1>
    <a:dk2>
      <a:srgbClr val="44546A"/>
    </a:dk2>
    <a:lt2>
      <a:srgbClr val="E7E6E6"/>
    </a:lt2>
    <a:accent1>
      <a:srgbClr val="164E9D"/>
    </a:accent1>
    <a:accent2>
      <a:srgbClr val="833F91"/>
    </a:accent2>
    <a:accent3>
      <a:srgbClr val="009CAB"/>
    </a:accent3>
    <a:accent4>
      <a:srgbClr val="01A8E2"/>
    </a:accent4>
    <a:accent5>
      <a:srgbClr val="89BF48"/>
    </a:accent5>
    <a:accent6>
      <a:srgbClr val="F06F2C"/>
    </a:accent6>
    <a:hlink>
      <a:srgbClr val="01A8E2"/>
    </a:hlink>
    <a:folHlink>
      <a:srgbClr val="833F91"/>
    </a:folHlink>
  </a:clrScheme>
</a:themeOverride>
</file>

<file path=docProps/app.xml><?xml version="1.0" encoding="utf-8"?>
<Properties xmlns="http://schemas.openxmlformats.org/officeDocument/2006/extended-properties" xmlns:vt="http://schemas.openxmlformats.org/officeDocument/2006/docPropsVTypes">
  <TotalTime>3098</TotalTime>
  <Words>1546</Words>
  <Application>Microsoft Office PowerPoint</Application>
  <PresentationFormat>Widescreen</PresentationFormat>
  <Paragraphs>150</Paragraphs>
  <Slides>19</Slides>
  <Notes>15</Notes>
  <HiddenSlides>0</HiddenSlides>
  <MMClips>1</MMClips>
  <ScaleCrop>false</ScaleCrop>
  <HeadingPairs>
    <vt:vector size="6" baseType="variant">
      <vt:variant>
        <vt:lpstr>Fonts Used</vt:lpstr>
      </vt:variant>
      <vt:variant>
        <vt:i4>2</vt:i4>
      </vt:variant>
      <vt:variant>
        <vt:lpstr>Theme</vt:lpstr>
      </vt:variant>
      <vt:variant>
        <vt:i4>10</vt:i4>
      </vt:variant>
      <vt:variant>
        <vt:lpstr>Slide Titles</vt:lpstr>
      </vt:variant>
      <vt:variant>
        <vt:i4>19</vt:i4>
      </vt:variant>
    </vt:vector>
  </HeadingPairs>
  <TitlesOfParts>
    <vt:vector size="31" baseType="lpstr">
      <vt:lpstr>Arial</vt:lpstr>
      <vt:lpstr>Calibri</vt:lpstr>
      <vt:lpstr>TITLE</vt:lpstr>
      <vt:lpstr>RCGP e-presenter</vt:lpstr>
      <vt:lpstr>1_RCGP e-presenter</vt:lpstr>
      <vt:lpstr>Design a Career</vt:lpstr>
      <vt:lpstr>Become an expert</vt:lpstr>
      <vt:lpstr>Thrive</vt:lpstr>
      <vt:lpstr>Shape</vt:lpstr>
      <vt:lpstr>Deliver</vt:lpstr>
      <vt:lpstr>Becoming a Gp</vt:lpstr>
      <vt:lpstr>Support</vt:lpstr>
      <vt:lpstr>PowerPoint Presentation</vt:lpstr>
      <vt:lpstr>WHAT IS GENERAL PRACTICE?</vt:lpstr>
      <vt:lpstr>WHAT IS GENERAL PRACTICE?</vt:lpstr>
      <vt:lpstr>WHAT IS A GP?</vt:lpstr>
      <vt:lpstr>DESIGN A CAREER  TO SUIT YOU</vt:lpstr>
      <vt:lpstr>DESIGN A CAREER  TO SUIT YOU</vt:lpstr>
      <vt:lpstr>BECOME AN EXPERT MEDICAL GENERALIST</vt:lpstr>
      <vt:lpstr>BECOME AN EXPERT MEDICAL GENERALIST</vt:lpstr>
      <vt:lpstr>THRIVE AS A MEMBER  OF TEAM GP</vt:lpstr>
      <vt:lpstr>THRIVE AS A MEMBER  OF TEAM GP</vt:lpstr>
      <vt:lpstr>SHAPE THE FUTURE  OF PRIMARY CARE</vt:lpstr>
      <vt:lpstr>SHAPE THE FUTURE  OF PRIMARY CARE</vt:lpstr>
      <vt:lpstr>DELIVER EXTENSIVE PERSON-CENTRED CARE</vt:lpstr>
      <vt:lpstr>DELIVER EXTENSIVE PERSON-CENTRED CARE</vt:lpstr>
      <vt:lpstr>BECOMING A GP</vt:lpstr>
      <vt:lpstr>HOW THE RCGP SUPPORTS YOU</vt:lpstr>
      <vt:lpstr>HOW THE RCGP SUPPORTS YOU</vt:lpstr>
      <vt:lpstr>HOW THE RCGP SUPPORTS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Lisa Hunter</dc:creator>
  <cp:lastModifiedBy>Michelle McAvoy</cp:lastModifiedBy>
  <cp:revision>163</cp:revision>
  <dcterms:created xsi:type="dcterms:W3CDTF">2018-01-17T13:47:13Z</dcterms:created>
  <dcterms:modified xsi:type="dcterms:W3CDTF">2019-09-17T15:36:00Z</dcterms:modified>
</cp:coreProperties>
</file>