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3" r:id="rId2"/>
  </p:sldMasterIdLst>
  <p:notesMasterIdLst>
    <p:notesMasterId r:id="rId23"/>
  </p:notesMasterIdLst>
  <p:handoutMasterIdLst>
    <p:handoutMasterId r:id="rId24"/>
  </p:handoutMasterIdLst>
  <p:sldIdLst>
    <p:sldId id="264" r:id="rId3"/>
    <p:sldId id="400" r:id="rId4"/>
    <p:sldId id="401" r:id="rId5"/>
    <p:sldId id="402" r:id="rId6"/>
    <p:sldId id="403" r:id="rId7"/>
    <p:sldId id="404" r:id="rId8"/>
    <p:sldId id="405" r:id="rId9"/>
    <p:sldId id="406" r:id="rId10"/>
    <p:sldId id="407" r:id="rId11"/>
    <p:sldId id="295" r:id="rId12"/>
    <p:sldId id="408" r:id="rId13"/>
    <p:sldId id="409" r:id="rId14"/>
    <p:sldId id="410" r:id="rId15"/>
    <p:sldId id="411" r:id="rId16"/>
    <p:sldId id="412" r:id="rId17"/>
    <p:sldId id="413" r:id="rId18"/>
    <p:sldId id="287" r:id="rId19"/>
    <p:sldId id="414" r:id="rId20"/>
    <p:sldId id="415" r:id="rId21"/>
    <p:sldId id="4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F2C"/>
    <a:srgbClr val="002B5C"/>
    <a:srgbClr val="3F6182"/>
    <a:srgbClr val="002344"/>
    <a:srgbClr val="002C59"/>
    <a:srgbClr val="AB3A8D"/>
    <a:srgbClr val="D9DBE7"/>
    <a:srgbClr val="BAB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86692" autoAdjust="0"/>
  </p:normalViewPr>
  <p:slideViewPr>
    <p:cSldViewPr snapToGrid="0">
      <p:cViewPr varScale="1">
        <p:scale>
          <a:sx n="89" d="100"/>
          <a:sy n="89" d="100"/>
        </p:scale>
        <p:origin x="106" y="250"/>
      </p:cViewPr>
      <p:guideLst>
        <p:guide orient="horz" pos="3861"/>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661D2F-18BE-4E5D-B1A4-A8DEFCE376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6512D6D-D4DC-4FD9-8779-E7DC7867B6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14FF2-5CC8-41EF-BB47-A4548CAA4B4D}" type="datetimeFigureOut">
              <a:rPr lang="en-GB" smtClean="0"/>
              <a:t>18/06/2019</a:t>
            </a:fld>
            <a:endParaRPr lang="en-GB" dirty="0"/>
          </a:p>
        </p:txBody>
      </p:sp>
      <p:sp>
        <p:nvSpPr>
          <p:cNvPr id="4" name="Footer Placeholder 3">
            <a:extLst>
              <a:ext uri="{FF2B5EF4-FFF2-40B4-BE49-F238E27FC236}">
                <a16:creationId xmlns:a16="http://schemas.microsoft.com/office/drawing/2014/main" id="{35CD46FC-5AC4-4F22-88A6-4EBA1CA55F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23382EA-B97A-4E21-A253-D3291AFFE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178EE-8D4F-4575-97B2-378FBC260248}" type="slidenum">
              <a:rPr lang="en-GB" smtClean="0"/>
              <a:t>‹#›</a:t>
            </a:fld>
            <a:endParaRPr lang="en-GB" dirty="0"/>
          </a:p>
        </p:txBody>
      </p:sp>
    </p:spTree>
    <p:extLst>
      <p:ext uri="{BB962C8B-B14F-4D97-AF65-F5344CB8AC3E}">
        <p14:creationId xmlns:p14="http://schemas.microsoft.com/office/powerpoint/2010/main" val="271607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2979-7573-0245-A205-89877B51148D}" type="datetimeFigureOut">
              <a:rPr lang="en-US" smtClean="0"/>
              <a:t>6/18/2019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59A8B-1473-7244-BDC6-DDEB21BE284A}" type="slidenum">
              <a:rPr lang="en-US" smtClean="0"/>
              <a:t>‹#›</a:t>
            </a:fld>
            <a:endParaRPr lang="en-US" dirty="0"/>
          </a:p>
        </p:txBody>
      </p:sp>
    </p:spTree>
    <p:extLst>
      <p:ext uri="{BB962C8B-B14F-4D97-AF65-F5344CB8AC3E}">
        <p14:creationId xmlns:p14="http://schemas.microsoft.com/office/powerpoint/2010/main" val="62963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nVRpO8edaJQ&amp;list=PLNZJMhpCZQ47mK3DYLpPeljDFaz64dfXu&amp;index=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1888"/>
            <a:ext cx="5486400" cy="3086100"/>
          </a:xfrm>
        </p:spPr>
      </p:sp>
      <p:sp>
        <p:nvSpPr>
          <p:cNvPr id="3" name="Notes Placeholder 2"/>
          <p:cNvSpPr>
            <a:spLocks noGrp="1"/>
          </p:cNvSpPr>
          <p:nvPr>
            <p:ph type="body" idx="1"/>
          </p:nvPr>
        </p:nvSpPr>
        <p:spPr/>
        <p:txBody>
          <a:bodyPr/>
          <a:lstStyle/>
          <a:p>
            <a:r>
              <a:rPr lang="en-GB" sz="1100" dirty="0"/>
              <a:t>The design of these slides matches the ‘branding’ of the College’s ‘school engagement’ material including the ‘5 fantastic reasons to be a GP’ flyer. Suggested script is provided throughout.  Delivering this presentation to a school group meets Gatsby Careers Guidance point 5 ‘encounters with employers’ which many schools now adhere to. It has also been designed with school Personal, Social and Healthcare curriculum in mind. </a:t>
            </a:r>
          </a:p>
          <a:p>
            <a:endParaRPr lang="en-GB" sz="500" dirty="0"/>
          </a:p>
          <a:p>
            <a:r>
              <a:rPr lang="en-GB" sz="1100" dirty="0"/>
              <a:t>The objectives generally are: </a:t>
            </a:r>
          </a:p>
          <a:p>
            <a:pPr marL="171450" lvl="0" indent="-171450">
              <a:buFont typeface="Arial" panose="020B0604020202020204" pitchFamily="34" charset="0"/>
              <a:buChar char="•"/>
            </a:pPr>
            <a:r>
              <a:rPr lang="en-GB" sz="1100" dirty="0"/>
              <a:t>to explain the difference between primary and secondary care </a:t>
            </a:r>
          </a:p>
          <a:p>
            <a:pPr marL="171450" lvl="0" indent="-171450">
              <a:buFont typeface="Arial" panose="020B0604020202020204" pitchFamily="34" charset="0"/>
              <a:buChar char="•"/>
            </a:pPr>
            <a:r>
              <a:rPr lang="en-GB" sz="1100" dirty="0"/>
              <a:t>to describe the responsibilities of a GP </a:t>
            </a:r>
          </a:p>
          <a:p>
            <a:pPr marL="171450" lvl="0" indent="-171450">
              <a:buFont typeface="Arial" panose="020B0604020202020204" pitchFamily="34" charset="0"/>
              <a:buChar char="•"/>
            </a:pPr>
            <a:r>
              <a:rPr lang="en-GB" sz="1100" dirty="0"/>
              <a:t>to inform pupils of some of the realities of medicine.</a:t>
            </a:r>
          </a:p>
          <a:p>
            <a:pPr marL="171450" lvl="0" indent="-171450">
              <a:buFont typeface="Arial" panose="020B0604020202020204" pitchFamily="34" charset="0"/>
              <a:buChar char="•"/>
            </a:pPr>
            <a:endParaRPr lang="en-GB" sz="300" dirty="0"/>
          </a:p>
          <a:p>
            <a:pPr lvl="0"/>
            <a:r>
              <a:rPr lang="en-GB" sz="1100" dirty="0"/>
              <a:t>The estimated time for delivering these slides is 15 minutes but may be longer depending on the examples used. The content is suitable for pupils aged 13-18. </a:t>
            </a:r>
            <a:r>
              <a:rPr lang="en-GB" sz="1100" dirty="0">
                <a:solidFill>
                  <a:srgbClr val="FF0000"/>
                </a:solidFill>
              </a:rPr>
              <a:t>A video is included - remove slide 5 if you do not have access to speakers. Slide 10 and 17 are ‘unlocked’ for adaptation by presenter. </a:t>
            </a:r>
            <a:r>
              <a:rPr lang="en-GB" sz="1100" dirty="0"/>
              <a:t>For longer sessions combine these slides with ‘Who wants to be a general practitioners quiz’ or other slides found at rcgp.org.uk/</a:t>
            </a:r>
            <a:r>
              <a:rPr lang="en-GB" sz="1100" dirty="0" err="1"/>
              <a:t>discovergp</a:t>
            </a:r>
            <a:r>
              <a:rPr lang="en-GB" sz="1100" dirty="0"/>
              <a:t>. </a:t>
            </a:r>
            <a:r>
              <a:rPr lang="en-GB" sz="1100" b="1" dirty="0"/>
              <a:t>To merge slides from two different presentations -  </a:t>
            </a:r>
            <a:r>
              <a:rPr lang="en-GB" sz="1100" dirty="0"/>
              <a:t>click the arrow of ‘New Slide’ select ‘reuse slides’ ‘browse’ find the other presentation, be sure to tick the box ‘keep source formatting’ before selecting the slides you wish to add. </a:t>
            </a:r>
            <a:endParaRPr lang="en-GB" sz="1100" dirty="0">
              <a:solidFill>
                <a:schemeClr val="tx2"/>
              </a:solidFill>
            </a:endParaRPr>
          </a:p>
          <a:p>
            <a:r>
              <a:rPr lang="en-GB" sz="1100" b="1" dirty="0"/>
              <a:t>Suggested script: </a:t>
            </a:r>
            <a:r>
              <a:rPr lang="en-GB" sz="1100" dirty="0"/>
              <a:t>Hi My name is [x] I am a GP in [practice or locality] </a:t>
            </a:r>
          </a:p>
          <a:p>
            <a:r>
              <a:rPr lang="en-GB" sz="1100" dirty="0"/>
              <a:t>GP stands for General Practitioner. I am a doctor in a practice with [x] number of other doctors and team members, and [x] number of patients registered. </a:t>
            </a:r>
            <a:endParaRPr lang="en-GB" dirty="0"/>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2BE59A8B-1473-7244-BDC6-DDEB21BE284A}" type="slidenum">
              <a:rPr lang="en-US" smtClean="0"/>
              <a:t>1</a:t>
            </a:fld>
            <a:endParaRPr lang="en-US" dirty="0"/>
          </a:p>
        </p:txBody>
      </p:sp>
    </p:spTree>
    <p:extLst>
      <p:ext uri="{BB962C8B-B14F-4D97-AF65-F5344CB8AC3E}">
        <p14:creationId xmlns:p14="http://schemas.microsoft.com/office/powerpoint/2010/main" val="162265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Suggested script: </a:t>
            </a:r>
          </a:p>
          <a:p>
            <a:endParaRPr lang="en-GB" dirty="0"/>
          </a:p>
          <a:p>
            <a:r>
              <a:rPr lang="en-GB" dirty="0"/>
              <a:t>So lets look at a GPs typical day and consider the skills required. </a:t>
            </a:r>
          </a:p>
          <a:p>
            <a:endParaRPr lang="en-GB" dirty="0"/>
          </a:p>
          <a:p>
            <a:endParaRPr lang="en-GB" dirty="0"/>
          </a:p>
          <a:p>
            <a:r>
              <a:rPr lang="en-GB" b="1" dirty="0"/>
              <a:t>Notes: </a:t>
            </a:r>
          </a:p>
          <a:p>
            <a:r>
              <a:rPr lang="en-GB" dirty="0"/>
              <a:t>This slide has been left ‘unlocked’ to allow for relevant adaption. Briefly run through your schedule with the group. </a:t>
            </a:r>
          </a:p>
          <a:p>
            <a:endParaRPr lang="en-GB" dirty="0"/>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10</a:t>
            </a:fld>
            <a:endParaRPr lang="en-US" dirty="0"/>
          </a:p>
        </p:txBody>
      </p:sp>
    </p:spTree>
    <p:extLst>
      <p:ext uri="{BB962C8B-B14F-4D97-AF65-F5344CB8AC3E}">
        <p14:creationId xmlns:p14="http://schemas.microsoft.com/office/powerpoint/2010/main" val="241798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Suggested script: </a:t>
            </a:r>
          </a:p>
          <a:p>
            <a:endParaRPr lang="en-GB" dirty="0"/>
          </a:p>
          <a:p>
            <a:r>
              <a:rPr lang="en-GB" dirty="0"/>
              <a:t>Within consultations GPs are dispensing medications, problem-solving, researching  for answers, communicating, probing and more…</a:t>
            </a:r>
          </a:p>
          <a:p>
            <a:endParaRPr lang="en-GB" dirty="0"/>
          </a:p>
          <a:p>
            <a:r>
              <a:rPr lang="en-GB" dirty="0"/>
              <a:t>(continued on next slide) </a:t>
            </a:r>
          </a:p>
          <a:p>
            <a:endParaRPr lang="en-GB" dirty="0"/>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11</a:t>
            </a:fld>
            <a:endParaRPr lang="en-US" dirty="0"/>
          </a:p>
        </p:txBody>
      </p:sp>
    </p:spTree>
    <p:extLst>
      <p:ext uri="{BB962C8B-B14F-4D97-AF65-F5344CB8AC3E}">
        <p14:creationId xmlns:p14="http://schemas.microsoft.com/office/powerpoint/2010/main" val="174022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p>
          <a:p>
            <a:endParaRPr lang="en-GB" b="1" dirty="0"/>
          </a:p>
          <a:p>
            <a:r>
              <a:rPr lang="en-GB" dirty="0"/>
              <a:t>PAUSE to allow audience to look at slide. </a:t>
            </a:r>
          </a:p>
          <a:p>
            <a:endParaRPr lang="en-GB" b="1" dirty="0"/>
          </a:p>
          <a:p>
            <a:r>
              <a:rPr lang="en-GB" b="1" dirty="0"/>
              <a:t>Suggested script: </a:t>
            </a:r>
          </a:p>
          <a:p>
            <a:endParaRPr lang="en-GB" b="1" dirty="0"/>
          </a:p>
          <a:p>
            <a:r>
              <a:rPr lang="en-GB" dirty="0"/>
              <a:t>But in order to get through the day and do all these things they have to navigate different patients and different factors.</a:t>
            </a:r>
          </a:p>
          <a:p>
            <a:endParaRPr lang="en-GB" dirty="0"/>
          </a:p>
          <a:p>
            <a:r>
              <a:rPr lang="en-GB" dirty="0"/>
              <a:t>Uncertainty is a major element of real life medicine and requires considering risk, asking colleagues for help and continually considering one of the four pillars of medical ethics - Non-maleficence - ‘to do no harm’   </a:t>
            </a:r>
          </a:p>
          <a:p>
            <a:endParaRPr lang="en-GB" dirty="0"/>
          </a:p>
          <a:p>
            <a:r>
              <a:rPr lang="en-GB" dirty="0"/>
              <a:t>*provide an example here* </a:t>
            </a:r>
          </a:p>
          <a:p>
            <a:endParaRPr lang="en-GB" dirty="0"/>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12</a:t>
            </a:fld>
            <a:endParaRPr lang="en-US" dirty="0"/>
          </a:p>
        </p:txBody>
      </p:sp>
    </p:spTree>
    <p:extLst>
      <p:ext uri="{BB962C8B-B14F-4D97-AF65-F5344CB8AC3E}">
        <p14:creationId xmlns:p14="http://schemas.microsoft.com/office/powerpoint/2010/main" val="585152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Suggested script: </a:t>
            </a:r>
          </a:p>
          <a:p>
            <a:endParaRPr lang="en-GB" dirty="0"/>
          </a:p>
          <a:p>
            <a:r>
              <a:rPr lang="en-GB" dirty="0"/>
              <a:t>The way to navigate all these factors is through the development of expert skills and knowledge. </a:t>
            </a:r>
          </a:p>
          <a:p>
            <a:endParaRPr lang="en-GB" dirty="0"/>
          </a:p>
          <a:p>
            <a:r>
              <a:rPr lang="en-GB" dirty="0"/>
              <a:t>*provide examples* </a:t>
            </a:r>
          </a:p>
          <a:p>
            <a:endParaRPr lang="en-GB" dirty="0"/>
          </a:p>
          <a:p>
            <a:r>
              <a:rPr lang="en-GB" b="1" dirty="0"/>
              <a:t>Audience aged 16-18:  </a:t>
            </a:r>
            <a:r>
              <a:rPr lang="en-GB" dirty="0"/>
              <a:t>To apply for medicine you need to understand what these skills look like in real life and you must be able to elaborate upon what they mean. It is not enough to say ‘doctors have to communicate well’ you have to explain which skills doctors - why they use them and how they do this in practice- you have to understand relevant terminology and be able to provide </a:t>
            </a:r>
            <a:r>
              <a:rPr lang="en-GB" i="1" dirty="0"/>
              <a:t>specific</a:t>
            </a:r>
            <a:r>
              <a:rPr lang="en-GB" dirty="0"/>
              <a:t> examples of when skills are used.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13</a:t>
            </a:fld>
            <a:endParaRPr lang="en-US" dirty="0"/>
          </a:p>
        </p:txBody>
      </p:sp>
    </p:spTree>
    <p:extLst>
      <p:ext uri="{BB962C8B-B14F-4D97-AF65-F5344CB8AC3E}">
        <p14:creationId xmlns:p14="http://schemas.microsoft.com/office/powerpoint/2010/main" val="128690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Suggested script: </a:t>
            </a:r>
          </a:p>
          <a:p>
            <a:endParaRPr lang="en-GB" b="1" dirty="0"/>
          </a:p>
          <a:p>
            <a:r>
              <a:rPr lang="en-GB" dirty="0"/>
              <a:t>There is a common myth that GPs work in an isolated setting - that they are alone. But practices are made up of reception and admin staff who are crucial, pharmacists, physiotherapists and nurses and we must all support one another </a:t>
            </a:r>
          </a:p>
          <a:p>
            <a:endParaRPr lang="en-GB" dirty="0"/>
          </a:p>
          <a:p>
            <a:r>
              <a:rPr lang="en-GB" dirty="0"/>
              <a:t>*Provide a brief example of working as a team*.</a:t>
            </a:r>
          </a:p>
          <a:p>
            <a:r>
              <a:rPr lang="en-GB" dirty="0"/>
              <a:t>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14</a:t>
            </a:fld>
            <a:endParaRPr lang="en-US" dirty="0"/>
          </a:p>
        </p:txBody>
      </p:sp>
    </p:spTree>
    <p:extLst>
      <p:ext uri="{BB962C8B-B14F-4D97-AF65-F5344CB8AC3E}">
        <p14:creationId xmlns:p14="http://schemas.microsoft.com/office/powerpoint/2010/main" val="2652980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GB" b="1" dirty="0"/>
              <a:t>Suggested script: </a:t>
            </a:r>
          </a:p>
          <a:p>
            <a:pPr lvl="0">
              <a:defRPr/>
            </a:pPr>
            <a:endParaRPr lang="en-GB" dirty="0"/>
          </a:p>
          <a:p>
            <a:pPr lvl="0">
              <a:defRPr/>
            </a:pPr>
            <a:r>
              <a:rPr lang="en-GB" dirty="0"/>
              <a:t>The final benefit I am going to mention is that - GPs experiences can be very different. </a:t>
            </a:r>
          </a:p>
          <a:p>
            <a:pPr lvl="0">
              <a:defRPr/>
            </a:pPr>
            <a:endParaRPr lang="en-GB" dirty="0"/>
          </a:p>
          <a:p>
            <a:pPr lvl="0">
              <a:defRPr/>
            </a:pPr>
            <a:r>
              <a:rPr lang="en-GB" dirty="0"/>
              <a:t>GPs can work in small rural practices or large city practices - the types of patients and conditions they will see will be affected by the demographics of their local patient. *Explain demographics* </a:t>
            </a:r>
          </a:p>
          <a:p>
            <a:pPr lvl="0">
              <a:defRPr/>
            </a:pPr>
            <a:endParaRPr lang="en-GB" dirty="0"/>
          </a:p>
          <a:p>
            <a:pPr lvl="0">
              <a:defRPr/>
            </a:pPr>
            <a:r>
              <a:rPr lang="en-GB" dirty="0"/>
              <a:t>They can also develop what are called ‘portfolio careers’ they can work in the military, in sports, in teaching, in research. </a:t>
            </a:r>
          </a:p>
          <a:p>
            <a:pPr>
              <a:defRPr/>
            </a:pPr>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15</a:t>
            </a:fld>
            <a:endParaRPr lang="en-US" dirty="0"/>
          </a:p>
        </p:txBody>
      </p:sp>
    </p:spTree>
    <p:extLst>
      <p:ext uri="{BB962C8B-B14F-4D97-AF65-F5344CB8AC3E}">
        <p14:creationId xmlns:p14="http://schemas.microsoft.com/office/powerpoint/2010/main" val="1731213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p>
          <a:p>
            <a:endParaRPr lang="en-GB" dirty="0"/>
          </a:p>
          <a:p>
            <a:r>
              <a:rPr lang="en-GB" dirty="0"/>
              <a:t>Include here a brief outline of how and why you became a GP. </a:t>
            </a:r>
          </a:p>
          <a:p>
            <a:endParaRPr lang="en-GB" dirty="0"/>
          </a:p>
          <a:p>
            <a:r>
              <a:rPr lang="en-GB" dirty="0"/>
              <a:t>Evidence has proven that young people relate most to when adults admit the barriers they overcame or the insecurities. Acknowledge the difficulties faced. </a:t>
            </a:r>
          </a:p>
          <a:p>
            <a:endParaRPr lang="en-GB" dirty="0"/>
          </a:p>
          <a:p>
            <a:r>
              <a:rPr lang="en-GB" dirty="0"/>
              <a:t>It is preferable not to repeat the line that merely ‘hard work can get you where you wish to be’ - very often it is opportunities that make a difference i.e. family networks, courses or summer schools, individual teacher support, parental understanding etc. other factors matter and are not equal. Hard work is of course important but pupils should be encouraged to take opportunities where they can.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16</a:t>
            </a:fld>
            <a:endParaRPr lang="en-US" dirty="0"/>
          </a:p>
        </p:txBody>
      </p:sp>
    </p:spTree>
    <p:extLst>
      <p:ext uri="{BB962C8B-B14F-4D97-AF65-F5344CB8AC3E}">
        <p14:creationId xmlns:p14="http://schemas.microsoft.com/office/powerpoint/2010/main" val="2435043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p>
          <a:p>
            <a:endParaRPr lang="en-GB" b="1" dirty="0"/>
          </a:p>
          <a:p>
            <a:r>
              <a:rPr lang="en-GB" dirty="0"/>
              <a:t>PSHE health and wellbeing core theme - maintain ‘work life balance’ including understanding the importance of continuing with regular exercise and sleep. </a:t>
            </a:r>
          </a:p>
          <a:p>
            <a:endParaRPr lang="en-GB" dirty="0"/>
          </a:p>
          <a:p>
            <a:r>
              <a:rPr lang="en-GB" dirty="0"/>
              <a:t>It is important for young people to understand the significance of work/life balance or as we like to call it at RCGP, flexibility. Insert an image of your hobbies or your portfolio career and explain very briefly what you do to look after yourself - proving that GPs must do this too.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17</a:t>
            </a:fld>
            <a:endParaRPr lang="en-US" dirty="0"/>
          </a:p>
        </p:txBody>
      </p:sp>
    </p:spTree>
    <p:extLst>
      <p:ext uri="{BB962C8B-B14F-4D97-AF65-F5344CB8AC3E}">
        <p14:creationId xmlns:p14="http://schemas.microsoft.com/office/powerpoint/2010/main" val="481768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E59A8B-1473-7244-BDC6-DDEB21BE284A}" type="slidenum">
              <a:rPr lang="en-US" smtClean="0"/>
              <a:t>18</a:t>
            </a:fld>
            <a:endParaRPr lang="en-US" dirty="0"/>
          </a:p>
        </p:txBody>
      </p:sp>
    </p:spTree>
    <p:extLst>
      <p:ext uri="{BB962C8B-B14F-4D97-AF65-F5344CB8AC3E}">
        <p14:creationId xmlns:p14="http://schemas.microsoft.com/office/powerpoint/2010/main" val="2044552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E59A8B-1473-7244-BDC6-DDEB21BE284A}" type="slidenum">
              <a:rPr lang="en-US" smtClean="0"/>
              <a:t>19</a:t>
            </a:fld>
            <a:endParaRPr lang="en-US" dirty="0"/>
          </a:p>
        </p:txBody>
      </p:sp>
    </p:spTree>
    <p:extLst>
      <p:ext uri="{BB962C8B-B14F-4D97-AF65-F5344CB8AC3E}">
        <p14:creationId xmlns:p14="http://schemas.microsoft.com/office/powerpoint/2010/main" val="202381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p>
          <a:p>
            <a:r>
              <a:rPr lang="en-GB" dirty="0"/>
              <a:t>The PSHE (Personal, Social, Health Education) association have found that pupils react positively when visitors present scenarios which they can clearly relate to. Consider examples to use about primary and secondary care which young people would be familiar with - and avoid shock tactics. </a:t>
            </a:r>
          </a:p>
          <a:p>
            <a:endParaRPr lang="en-GB" dirty="0"/>
          </a:p>
          <a:p>
            <a:r>
              <a:rPr lang="en-GB" b="1" dirty="0"/>
              <a:t>Suggested script: </a:t>
            </a:r>
          </a:p>
          <a:p>
            <a:r>
              <a:rPr lang="en-GB" dirty="0"/>
              <a:t>When you require medical assistance in the UK you have two main options - primary or secondary healthcare.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2</a:t>
            </a:fld>
            <a:endParaRPr lang="en-US" dirty="0"/>
          </a:p>
        </p:txBody>
      </p:sp>
    </p:spTree>
    <p:extLst>
      <p:ext uri="{BB962C8B-B14F-4D97-AF65-F5344CB8AC3E}">
        <p14:creationId xmlns:p14="http://schemas.microsoft.com/office/powerpoint/2010/main" val="1198391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E59A8B-1473-7244-BDC6-DDEB21BE284A}" type="slidenum">
              <a:rPr lang="en-US" smtClean="0"/>
              <a:t>20</a:t>
            </a:fld>
            <a:endParaRPr lang="en-US" dirty="0"/>
          </a:p>
        </p:txBody>
      </p:sp>
    </p:spTree>
    <p:extLst>
      <p:ext uri="{BB962C8B-B14F-4D97-AF65-F5344CB8AC3E}">
        <p14:creationId xmlns:p14="http://schemas.microsoft.com/office/powerpoint/2010/main" val="403807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r>
              <a:rPr lang="en-GB" dirty="0"/>
              <a:t> </a:t>
            </a:r>
          </a:p>
          <a:p>
            <a:pPr marL="171450" indent="-171450">
              <a:buFont typeface="Arial" panose="020B0604020202020204" pitchFamily="34" charset="0"/>
              <a:buChar char="•"/>
            </a:pPr>
            <a:r>
              <a:rPr lang="en-GB" dirty="0"/>
              <a:t>The objectives are not to impress or shock pupils - this has been proven to be counter effective. </a:t>
            </a:r>
          </a:p>
          <a:p>
            <a:pPr marL="171450" indent="-171450">
              <a:buFont typeface="Arial" panose="020B0604020202020204" pitchFamily="34" charset="0"/>
              <a:buChar char="•"/>
            </a:pPr>
            <a:r>
              <a:rPr lang="en-GB" dirty="0"/>
              <a:t>By starting straight away with the realities of medicine this should catch the pupils attention, and for older groups, understanding the realities of medicine is a necessary component of applying to study medicine. </a:t>
            </a:r>
          </a:p>
          <a:p>
            <a:endParaRPr lang="en-GB" dirty="0"/>
          </a:p>
          <a:p>
            <a:r>
              <a:rPr lang="en-GB" b="1" dirty="0"/>
              <a:t>Suggested script: </a:t>
            </a:r>
          </a:p>
          <a:p>
            <a:pPr marL="171450" indent="-171450">
              <a:buFont typeface="Arial" panose="020B0604020202020204" pitchFamily="34" charset="0"/>
              <a:buChar char="•"/>
            </a:pPr>
            <a:r>
              <a:rPr lang="en-GB" dirty="0"/>
              <a:t>Today I want to talk to you about the life of a GP and specifically my life as a GP.  </a:t>
            </a:r>
          </a:p>
          <a:p>
            <a:pPr marL="171450" indent="-171450">
              <a:buFont typeface="Arial" panose="020B0604020202020204" pitchFamily="34" charset="0"/>
              <a:buChar char="•"/>
            </a:pPr>
            <a:r>
              <a:rPr lang="en-GB" dirty="0"/>
              <a:t>To do that I need to discuss some of the realities of medicine. </a:t>
            </a:r>
          </a:p>
          <a:p>
            <a:pPr marL="171450" indent="-171450">
              <a:buFont typeface="Arial" panose="020B0604020202020204" pitchFamily="34" charset="0"/>
              <a:buChar char="•"/>
            </a:pPr>
            <a:r>
              <a:rPr lang="en-GB" dirty="0"/>
              <a:t>You may have an idea of what the job of a GP is but it tends to surprise people. </a:t>
            </a:r>
          </a:p>
          <a:p>
            <a:pPr marL="171450" indent="-171450">
              <a:buFont typeface="Arial" panose="020B0604020202020204" pitchFamily="34" charset="0"/>
              <a:buChar char="•"/>
            </a:pPr>
            <a:r>
              <a:rPr lang="en-GB" dirty="0"/>
              <a:t>Every career path will have its challenges, and benefits and it is important you find out about these and consider them. Decision making is all about informed choices. </a:t>
            </a:r>
          </a:p>
          <a:p>
            <a:pPr marL="171450" indent="-171450">
              <a:buFont typeface="Arial" panose="020B0604020202020204" pitchFamily="34" charset="0"/>
              <a:buChar char="•"/>
            </a:pPr>
            <a:r>
              <a:rPr lang="en-GB" dirty="0"/>
              <a:t>If you do decide to apply to study medicine an important element of the application process is being able to demonstrate that you understand the realities of medicine.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3</a:t>
            </a:fld>
            <a:endParaRPr lang="en-US" dirty="0"/>
          </a:p>
        </p:txBody>
      </p:sp>
    </p:spTree>
    <p:extLst>
      <p:ext uri="{BB962C8B-B14F-4D97-AF65-F5344CB8AC3E}">
        <p14:creationId xmlns:p14="http://schemas.microsoft.com/office/powerpoint/2010/main" val="53788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p>
          <a:p>
            <a:r>
              <a:rPr lang="en-GB" dirty="0"/>
              <a:t>PSHE Health and Well-being core themes highlight that pupils need to see how career paths relate to their lives and to understand and appreciate the importance of workplace confidentiality and the data protection act.</a:t>
            </a:r>
          </a:p>
          <a:p>
            <a:endParaRPr lang="en-GB" dirty="0"/>
          </a:p>
          <a:p>
            <a:r>
              <a:rPr lang="en-GB" b="1" dirty="0"/>
              <a:t>Suggested script: </a:t>
            </a:r>
            <a:endParaRPr lang="en-GB" b="1" dirty="0">
              <a:solidFill>
                <a:srgbClr val="FF0000"/>
              </a:solidFill>
            </a:endParaRPr>
          </a:p>
          <a:p>
            <a:pPr marL="171450" indent="-171450">
              <a:buFont typeface="Arial" panose="020B0604020202020204" pitchFamily="34" charset="0"/>
              <a:buChar char="•"/>
            </a:pPr>
            <a:r>
              <a:rPr lang="en-GB" dirty="0"/>
              <a:t>Most people want to feel proud of what they do and I am very proud that my patients place such trust in me.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Many of the patients I see day to day tell me things that they haven’t told their immediate family. They may have embarrassing symptoms or they may be worried and don’t want their family or friends to worry.  This trust is a huge responsibility but it is also a privilege.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Aged 16-18 year old audience: Trust is also a huge component of the job of a GP because if my patients don’t trust that I will keep their information confidential they wont seek my help and this could be dangerous. Also - often much of a GPs ability to correctly diagnose is based on the patient providing all relevant information which they might not do if they don’t trust their doctor.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4</a:t>
            </a:fld>
            <a:endParaRPr lang="en-US" dirty="0"/>
          </a:p>
        </p:txBody>
      </p:sp>
    </p:spTree>
    <p:extLst>
      <p:ext uri="{BB962C8B-B14F-4D97-AF65-F5344CB8AC3E}">
        <p14:creationId xmlns:p14="http://schemas.microsoft.com/office/powerpoint/2010/main" val="163142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Suggested script: </a:t>
            </a:r>
          </a:p>
          <a:p>
            <a:r>
              <a:rPr lang="en-GB" dirty="0"/>
              <a:t>Lets watch a short video to look at the realities of what GPs face. </a:t>
            </a:r>
          </a:p>
          <a:p>
            <a:endParaRPr lang="en-GB" b="1" dirty="0"/>
          </a:p>
          <a:p>
            <a:r>
              <a:rPr lang="en-GB" b="1" dirty="0"/>
              <a:t>Link: </a:t>
            </a:r>
            <a:r>
              <a:rPr lang="en-GB" dirty="0"/>
              <a:t> </a:t>
            </a:r>
            <a:r>
              <a:rPr lang="en-GB" u="sng" dirty="0">
                <a:hlinkClick r:id="rId3"/>
              </a:rPr>
              <a:t>https://www.youtube.com/watch?v=nVRpO8edaJQ&amp;list=PLNZJMhpCZQ47mK3DYLpPeljDFaz64dfXu&amp;index=1</a:t>
            </a:r>
            <a:endParaRPr lang="en-GB" u="sng" dirty="0"/>
          </a:p>
          <a:p>
            <a:endParaRPr lang="en-GB" u="sng" dirty="0"/>
          </a:p>
          <a:p>
            <a:r>
              <a:rPr lang="en-GB" dirty="0"/>
              <a:t>If this link doesn’t work please search ‘Become an expert medical generalist, Discover GP’ in </a:t>
            </a:r>
            <a:r>
              <a:rPr lang="en-GB" dirty="0" err="1"/>
              <a:t>youtube</a:t>
            </a:r>
            <a:r>
              <a:rPr lang="en-GB" dirty="0"/>
              <a:t>. </a:t>
            </a:r>
          </a:p>
          <a:p>
            <a:endParaRPr lang="en-GB" sz="1400" dirty="0"/>
          </a:p>
          <a:p>
            <a:endParaRPr lang="en-GB" sz="1400" dirty="0"/>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5</a:t>
            </a:fld>
            <a:endParaRPr lang="en-US" dirty="0"/>
          </a:p>
        </p:txBody>
      </p:sp>
    </p:spTree>
    <p:extLst>
      <p:ext uri="{BB962C8B-B14F-4D97-AF65-F5344CB8AC3E}">
        <p14:creationId xmlns:p14="http://schemas.microsoft.com/office/powerpoint/2010/main" val="47867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Arial" panose="020B0604020202020204" pitchFamily="34" charset="0"/>
              </a:rPr>
              <a:t>Suggested script: </a:t>
            </a:r>
          </a:p>
          <a:p>
            <a:r>
              <a:rPr lang="en-GB" dirty="0">
                <a:cs typeface="Arial" panose="020B0604020202020204" pitchFamily="34" charset="0"/>
              </a:rPr>
              <a:t>The video you have just watched should start to show you what trust and confidentiality really look like in reality. </a:t>
            </a:r>
          </a:p>
          <a:p>
            <a:endParaRPr lang="en-GB" dirty="0">
              <a:cs typeface="Arial" panose="020B0604020202020204" pitchFamily="34" charset="0"/>
            </a:endParaRPr>
          </a:p>
          <a:p>
            <a:r>
              <a:rPr lang="en-GB" dirty="0">
                <a:cs typeface="Arial" panose="020B0604020202020204" pitchFamily="34" charset="0"/>
              </a:rPr>
              <a:t>GPs diagnose, they treat and they prevent a huge variety of conditions. </a:t>
            </a:r>
          </a:p>
          <a:p>
            <a:endParaRPr lang="en-GB" dirty="0">
              <a:cs typeface="Arial" panose="020B0604020202020204" pitchFamily="34" charset="0"/>
            </a:endParaRPr>
          </a:p>
          <a:p>
            <a:r>
              <a:rPr lang="en-GB" dirty="0">
                <a:cs typeface="Arial" panose="020B0604020202020204" pitchFamily="34" charset="0"/>
              </a:rPr>
              <a:t>But they also manage and treat the emotional side of the patient and must manage their expectations. </a:t>
            </a:r>
          </a:p>
          <a:p>
            <a:endParaRPr lang="en-GB" dirty="0">
              <a:cs typeface="Arial" panose="020B0604020202020204" pitchFamily="34" charset="0"/>
            </a:endParaRPr>
          </a:p>
          <a:p>
            <a:r>
              <a:rPr lang="en-GB" dirty="0">
                <a:cs typeface="Arial" panose="020B0604020202020204" pitchFamily="34" charset="0"/>
              </a:rPr>
              <a:t>This is called ‘holistic care’ it means GPs consider the whole patient – which includes the physical, emotional, social, spiritual, cultural and economic aspects of wellbeing, </a:t>
            </a:r>
          </a:p>
          <a:p>
            <a:endParaRPr lang="en-GB" dirty="0">
              <a:cs typeface="Arial" panose="020B0604020202020204" pitchFamily="34" charset="0"/>
            </a:endParaRPr>
          </a:p>
          <a:p>
            <a:r>
              <a:rPr lang="en-GB" dirty="0">
                <a:cs typeface="Arial" panose="020B0604020202020204" pitchFamily="34" charset="0"/>
              </a:rPr>
              <a:t>*Story tell here - provide a short, brief and clear example* </a:t>
            </a:r>
          </a:p>
          <a:p>
            <a:endParaRPr lang="en-GB" dirty="0"/>
          </a:p>
          <a:p>
            <a:endParaRPr lang="en-GB" dirty="0"/>
          </a:p>
          <a:p>
            <a:endParaRPr lang="en-GB" dirty="0"/>
          </a:p>
          <a:p>
            <a:endParaRPr lang="en-GB" sz="1200" dirty="0"/>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6</a:t>
            </a:fld>
            <a:endParaRPr lang="en-US" dirty="0"/>
          </a:p>
        </p:txBody>
      </p:sp>
    </p:spTree>
    <p:extLst>
      <p:ext uri="{BB962C8B-B14F-4D97-AF65-F5344CB8AC3E}">
        <p14:creationId xmlns:p14="http://schemas.microsoft.com/office/powerpoint/2010/main" val="3190992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Suggested script: </a:t>
            </a:r>
          </a:p>
          <a:p>
            <a:r>
              <a:rPr lang="en-GB" dirty="0"/>
              <a:t>General practice is exciting because it has to continually adapt. </a:t>
            </a:r>
          </a:p>
          <a:p>
            <a:endParaRPr lang="en-GB" dirty="0"/>
          </a:p>
          <a:p>
            <a:r>
              <a:rPr lang="en-GB" dirty="0"/>
              <a:t>A GP consultation today is not the same as a GP consultation 10, 20 or 30 years ago. This can be challenging.  </a:t>
            </a:r>
          </a:p>
          <a:p>
            <a:endParaRPr lang="en-GB" dirty="0"/>
          </a:p>
          <a:p>
            <a:r>
              <a:rPr lang="en-GB" dirty="0"/>
              <a:t>The rates of some diseases have fallen, but the number of consultations relating to stress have risen, the number of patients with knee and hip problems is increasing as the percentage of the population over the age of 65 has increased. Older patients now present with a number of issues at the same time which can be complex to decide how to manage.  </a:t>
            </a:r>
          </a:p>
          <a:p>
            <a:endParaRPr lang="en-GB" dirty="0"/>
          </a:p>
          <a:p>
            <a:r>
              <a:rPr lang="en-GB" dirty="0"/>
              <a:t>One major change is the internet -  people can look up their symptoms online. This can be a bad and a good thing. It can make patients come and see their doctor and it can stop them getting a doctors appointment because they think the issue isn’t serious. </a:t>
            </a:r>
          </a:p>
          <a:p>
            <a:endParaRPr lang="en-GB" dirty="0"/>
          </a:p>
          <a:p>
            <a:r>
              <a:rPr lang="en-GB" dirty="0"/>
              <a:t>As a result patients expectations have changed and so GPs have adapted and their training has developed… (continued on next slide).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7</a:t>
            </a:fld>
            <a:endParaRPr lang="en-US" dirty="0"/>
          </a:p>
        </p:txBody>
      </p:sp>
    </p:spTree>
    <p:extLst>
      <p:ext uri="{BB962C8B-B14F-4D97-AF65-F5344CB8AC3E}">
        <p14:creationId xmlns:p14="http://schemas.microsoft.com/office/powerpoint/2010/main" val="400707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Suggested script: </a:t>
            </a:r>
          </a:p>
          <a:p>
            <a:endParaRPr lang="en-GB" dirty="0"/>
          </a:p>
          <a:p>
            <a:r>
              <a:rPr lang="en-GB" dirty="0"/>
              <a:t>Take a second to read this quote from a GP during a consultation with a patient who has been experiencing heart palpitations.</a:t>
            </a:r>
          </a:p>
          <a:p>
            <a:endParaRPr lang="en-GB" dirty="0"/>
          </a:p>
          <a:p>
            <a:r>
              <a:rPr lang="en-GB" dirty="0"/>
              <a:t>The patient is otherwise young and healthy therefore the GP is not concerned at this stage about other heart conditions. </a:t>
            </a:r>
          </a:p>
          <a:p>
            <a:endParaRPr lang="en-GB" dirty="0"/>
          </a:p>
          <a:p>
            <a:r>
              <a:rPr lang="en-GB" dirty="0"/>
              <a:t>What the GP is doing in this quote is explaining what they are thinking out loud to the patient. It is an example of how GPs are now trained - it is called person-centred care - including the patient in their decision making. </a:t>
            </a:r>
          </a:p>
          <a:p>
            <a:endParaRPr lang="en-GB" dirty="0"/>
          </a:p>
          <a:p>
            <a:r>
              <a:rPr lang="en-GB" dirty="0"/>
              <a:t>It also includes methods to communicate with patients and understand how much they understand about their own health, their symptoms and the human body - which can be challenging. This is called health literacy. </a:t>
            </a:r>
          </a:p>
          <a:p>
            <a:endParaRPr lang="en-GB" dirty="0"/>
          </a:p>
          <a:p>
            <a:r>
              <a:rPr lang="en-GB" dirty="0"/>
              <a:t>Story tell - provide an example here of health literacy.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8</a:t>
            </a:fld>
            <a:endParaRPr lang="en-US" dirty="0"/>
          </a:p>
        </p:txBody>
      </p:sp>
    </p:spTree>
    <p:extLst>
      <p:ext uri="{BB962C8B-B14F-4D97-AF65-F5344CB8AC3E}">
        <p14:creationId xmlns:p14="http://schemas.microsoft.com/office/powerpoint/2010/main" val="380086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Suggested script: </a:t>
            </a:r>
          </a:p>
          <a:p>
            <a:endParaRPr lang="en-GB" dirty="0"/>
          </a:p>
          <a:p>
            <a:r>
              <a:rPr lang="en-GB" dirty="0"/>
              <a:t>Skills development is another benefit of becoming a GP: </a:t>
            </a:r>
          </a:p>
          <a:p>
            <a:endParaRPr lang="en-GB" dirty="0"/>
          </a:p>
          <a:p>
            <a:r>
              <a:rPr lang="en-GB" dirty="0"/>
              <a:t>GPs are trained to be expert generalists. As we have discussed they adapt to an ever changing world and must continue learning throughout their career. </a:t>
            </a:r>
          </a:p>
          <a:p>
            <a:endParaRPr lang="en-GB" dirty="0"/>
          </a:p>
          <a:p>
            <a:r>
              <a:rPr lang="en-GB" dirty="0"/>
              <a:t>You don’t become an expert in something and then that’s it - you must continue to use those skills to remain an expert -  GPs use their skills every single day and so continue to grow and improve.  </a:t>
            </a:r>
          </a:p>
          <a:p>
            <a:endParaRPr lang="en-GB" dirty="0"/>
          </a:p>
          <a:p>
            <a:r>
              <a:rPr lang="en-GB" dirty="0"/>
              <a:t>All jobs require a variety of skills. The skills to be a GP are very specific. Some doctors have little patient interaction.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9</a:t>
            </a:fld>
            <a:endParaRPr lang="en-US" dirty="0"/>
          </a:p>
        </p:txBody>
      </p:sp>
    </p:spTree>
    <p:extLst>
      <p:ext uri="{BB962C8B-B14F-4D97-AF65-F5344CB8AC3E}">
        <p14:creationId xmlns:p14="http://schemas.microsoft.com/office/powerpoint/2010/main" val="939776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8"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8"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Oval 6"/>
          <p:cNvSpPr/>
          <p:nvPr userDrawn="1"/>
        </p:nvSpPr>
        <p:spPr>
          <a:xfrm rot="16200000">
            <a:off x="6759076" y="1358900"/>
            <a:ext cx="4416356" cy="4416356"/>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2"/>
          <p:cNvSpPr>
            <a:spLocks noGrp="1"/>
          </p:cNvSpPr>
          <p:nvPr>
            <p:ph type="title" hasCustomPrompt="1"/>
          </p:nvPr>
        </p:nvSpPr>
        <p:spPr>
          <a:xfrm>
            <a:off x="466725" y="1943349"/>
            <a:ext cx="5489232" cy="1225629"/>
          </a:xfrm>
          <a:prstGeom prst="rect">
            <a:avLst/>
          </a:prstGeom>
          <a:solidFill>
            <a:schemeClr val="bg1"/>
          </a:solidFill>
        </p:spPr>
        <p:txBody>
          <a:bodyPr vert="horz" wrap="none" lIns="360000" tIns="360000" rIns="360000" bIns="360000" rtlCol="0" anchor="ctr">
            <a:spAutoFit/>
          </a:bodyPr>
          <a:lstStyle>
            <a:lvl1pPr>
              <a:defRPr sz="3600"/>
            </a:lvl1pPr>
          </a:lstStyle>
          <a:p>
            <a:r>
              <a:rPr lang="en-US" dirty="0"/>
              <a:t>CLICK TO EDIT TITLE</a:t>
            </a:r>
          </a:p>
        </p:txBody>
      </p:sp>
      <p:sp>
        <p:nvSpPr>
          <p:cNvPr id="9" name="Text Placeholder 6"/>
          <p:cNvSpPr txBox="1">
            <a:spLocks/>
          </p:cNvSpPr>
          <p:nvPr userDrawn="1"/>
        </p:nvSpPr>
        <p:spPr>
          <a:xfrm>
            <a:off x="466725" y="6169968"/>
            <a:ext cx="2614690" cy="276999"/>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smtClean="0">
                <a:solidFill>
                  <a:schemeClr val="bg1"/>
                </a:solidFill>
                <a:effectLst/>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Lato" charset="0"/>
              </a:rPr>
              <a:t>rcgp.org.uk/discovergp</a:t>
            </a:r>
            <a:endParaRPr lang="en-US" dirty="0">
              <a:solidFill>
                <a:schemeClr val="bg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75526" y="1190624"/>
            <a:ext cx="4192936" cy="5667375"/>
          </a:xfrm>
          <a:prstGeom prst="rect">
            <a:avLst/>
          </a:prstGeom>
        </p:spPr>
      </p:pic>
      <p:sp>
        <p:nvSpPr>
          <p:cNvPr id="8" name="Text Placeholder 2"/>
          <p:cNvSpPr>
            <a:spLocks noGrp="1"/>
          </p:cNvSpPr>
          <p:nvPr>
            <p:ph type="body" sz="quarter" idx="13" hasCustomPrompt="1"/>
          </p:nvPr>
        </p:nvSpPr>
        <p:spPr>
          <a:xfrm>
            <a:off x="466725" y="3293053"/>
            <a:ext cx="4592638" cy="1109663"/>
          </a:xfrm>
          <a:prstGeom prst="rect">
            <a:avLst/>
          </a:prstGeom>
          <a:solidFill>
            <a:schemeClr val="bg1"/>
          </a:solidFill>
        </p:spPr>
        <p:txBody>
          <a:bodyPr lIns="360000" tIns="360000" rIns="360000" bIns="360000"/>
          <a:lstStyle>
            <a:lvl1pPr marL="0" indent="0">
              <a:buNone/>
              <a:defRPr sz="2400">
                <a:ln>
                  <a:noFill/>
                </a:ln>
                <a:solidFill>
                  <a:srgbClr val="002C59"/>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76445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Column - white">
    <p:spTree>
      <p:nvGrpSpPr>
        <p:cNvPr id="1" name=""/>
        <p:cNvGrpSpPr/>
        <p:nvPr/>
      </p:nvGrpSpPr>
      <p:grpSpPr>
        <a:xfrm>
          <a:off x="0" y="0"/>
          <a:ext cx="0" cy="0"/>
          <a:chOff x="0" y="0"/>
          <a:chExt cx="0" cy="0"/>
        </a:xfrm>
      </p:grpSpPr>
      <p:sp>
        <p:nvSpPr>
          <p:cNvPr id="10" name="Rectangle 9"/>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457199" y="1825625"/>
            <a:ext cx="5413951" cy="40389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523" y="1825625"/>
            <a:ext cx="5413951" cy="4038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11" name="Oval 10"/>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74871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column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199" y="1825625"/>
            <a:ext cx="5413951" cy="40389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523" y="1825625"/>
            <a:ext cx="5413951" cy="40389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8" name="Rectangle 7"/>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9" name="Oval 8"/>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9" name="Oval 8"/>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9" name="Oval 8"/>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
        <p:nvSpPr>
          <p:cNvPr id="13" name="Title 12"/>
          <p:cNvSpPr>
            <a:spLocks noGrp="1"/>
          </p:cNvSpPr>
          <p:nvPr>
            <p:ph type="title" hasCustomPrompt="1"/>
          </p:nvPr>
        </p:nvSpPr>
        <p:spPr>
          <a:xfrm>
            <a:off x="1984182" y="2719645"/>
            <a:ext cx="8310881" cy="1325563"/>
          </a:xfrm>
        </p:spPr>
        <p:txBody>
          <a:bodyPr anchor="ctr"/>
          <a:lstStyle>
            <a:lvl1pPr algn="ctr">
              <a:lnSpc>
                <a:spcPct val="150000"/>
              </a:lnSpc>
              <a:defRPr sz="3200" b="0" i="1" baseline="0">
                <a:solidFill>
                  <a:schemeClr val="bg1"/>
                </a:solidFill>
              </a:defRPr>
            </a:lvl1pPr>
          </a:lstStyle>
          <a:p>
            <a:r>
              <a:rPr lang="en-US" dirty="0"/>
              <a:t>Click to edit quote style</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3801" y="247141"/>
            <a:ext cx="2125858" cy="1815339"/>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0622839" y="4393171"/>
            <a:ext cx="2125858" cy="181533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Oval 8"/>
          <p:cNvSpPr/>
          <p:nvPr userDrawn="1"/>
        </p:nvSpPr>
        <p:spPr>
          <a:xfrm rot="16200000">
            <a:off x="6759076" y="1358900"/>
            <a:ext cx="4416356" cy="4416356"/>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344025" y="6356350"/>
            <a:ext cx="2743200" cy="365125"/>
          </a:xfrm>
          <a:prstGeom prst="rect">
            <a:avLst/>
          </a:prstGeom>
        </p:spPr>
        <p:txBody>
          <a:bodyPr/>
          <a:lstStyle/>
          <a:p>
            <a:fld id="{0C7DD243-BA11-6945-A4E8-C6EC70B4F91A}" type="slidenum">
              <a:rPr lang="en-US" smtClean="0"/>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68517" y="2134197"/>
            <a:ext cx="2933017" cy="2925999"/>
          </a:xfrm>
          <a:prstGeom prst="rect">
            <a:avLst/>
          </a:prstGeom>
        </p:spPr>
      </p:pic>
      <p:sp>
        <p:nvSpPr>
          <p:cNvPr id="6" name="Title Placeholder 2"/>
          <p:cNvSpPr>
            <a:spLocks noGrp="1"/>
          </p:cNvSpPr>
          <p:nvPr>
            <p:ph type="title" hasCustomPrompt="1"/>
          </p:nvPr>
        </p:nvSpPr>
        <p:spPr>
          <a:xfrm>
            <a:off x="466725" y="1943349"/>
            <a:ext cx="5489232" cy="1225629"/>
          </a:xfrm>
          <a:prstGeom prst="rect">
            <a:avLst/>
          </a:prstGeom>
          <a:solidFill>
            <a:schemeClr val="bg1"/>
          </a:solidFill>
        </p:spPr>
        <p:txBody>
          <a:bodyPr vert="horz" wrap="none" lIns="360000" tIns="360000" rIns="360000" bIns="360000" rtlCol="0" anchor="ctr">
            <a:spAutoFit/>
          </a:bodyPr>
          <a:lstStyle>
            <a:lvl1pPr>
              <a:defRPr sz="3600"/>
            </a:lvl1pPr>
          </a:lstStyle>
          <a:p>
            <a:r>
              <a:rPr lang="en-US" dirty="0"/>
              <a:t>CLICK TO EDIT TITLE</a:t>
            </a:r>
          </a:p>
        </p:txBody>
      </p:sp>
      <p:sp>
        <p:nvSpPr>
          <p:cNvPr id="8" name="Text Placeholder 2"/>
          <p:cNvSpPr>
            <a:spLocks noGrp="1"/>
          </p:cNvSpPr>
          <p:nvPr>
            <p:ph type="body" sz="quarter" idx="13" hasCustomPrompt="1"/>
          </p:nvPr>
        </p:nvSpPr>
        <p:spPr>
          <a:xfrm>
            <a:off x="466725" y="3293053"/>
            <a:ext cx="4592638" cy="1109663"/>
          </a:xfrm>
          <a:prstGeom prst="rect">
            <a:avLst/>
          </a:prstGeom>
          <a:solidFill>
            <a:schemeClr val="bg1"/>
          </a:solidFill>
        </p:spPr>
        <p:txBody>
          <a:bodyPr lIns="360000" tIns="360000" rIns="360000" bIns="360000"/>
          <a:lstStyle>
            <a:lvl1pPr marL="0" indent="0">
              <a:buNone/>
              <a:defRPr sz="2400">
                <a:ln>
                  <a:noFill/>
                </a:ln>
                <a:solidFill>
                  <a:srgbClr val="002C59"/>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14410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44025" y="6356350"/>
            <a:ext cx="2743200" cy="365125"/>
          </a:xfrm>
          <a:prstGeom prst="rect">
            <a:avLst/>
          </a:prstGeom>
        </p:spPr>
        <p:txBody>
          <a:bodyPr/>
          <a:lstStyle/>
          <a:p>
            <a:fld id="{0C7DD243-BA11-6945-A4E8-C6EC70B4F91A}" type="slidenum">
              <a:rPr lang="en-US" smtClean="0"/>
              <a:t>‹#›</a:t>
            </a:fld>
            <a:endParaRPr lang="en-US" dirty="0"/>
          </a:p>
        </p:txBody>
      </p:sp>
      <p:sp>
        <p:nvSpPr>
          <p:cNvPr id="6" name="Title Placeholder 2"/>
          <p:cNvSpPr>
            <a:spLocks noGrp="1"/>
          </p:cNvSpPr>
          <p:nvPr>
            <p:ph type="title" hasCustomPrompt="1"/>
          </p:nvPr>
        </p:nvSpPr>
        <p:spPr>
          <a:xfrm>
            <a:off x="466725" y="1943349"/>
            <a:ext cx="5489232" cy="1225629"/>
          </a:xfrm>
          <a:prstGeom prst="rect">
            <a:avLst/>
          </a:prstGeom>
          <a:solidFill>
            <a:schemeClr val="bg1"/>
          </a:solidFill>
        </p:spPr>
        <p:txBody>
          <a:bodyPr vert="horz" wrap="none" lIns="360000" tIns="360000" rIns="360000" bIns="360000" rtlCol="0" anchor="ctr">
            <a:spAutoFit/>
          </a:bodyPr>
          <a:lstStyle>
            <a:lvl1pPr>
              <a:defRPr sz="3600"/>
            </a:lvl1pPr>
          </a:lstStyle>
          <a:p>
            <a:r>
              <a:rPr lang="en-US" dirty="0"/>
              <a:t>CLICK TO EDIT TITLE</a:t>
            </a:r>
          </a:p>
        </p:txBody>
      </p:sp>
      <p:sp>
        <p:nvSpPr>
          <p:cNvPr id="3" name="Text Placeholder 2"/>
          <p:cNvSpPr>
            <a:spLocks noGrp="1"/>
          </p:cNvSpPr>
          <p:nvPr>
            <p:ph type="body" sz="quarter" idx="13" hasCustomPrompt="1"/>
          </p:nvPr>
        </p:nvSpPr>
        <p:spPr>
          <a:xfrm>
            <a:off x="466725" y="3293053"/>
            <a:ext cx="4592638" cy="1109663"/>
          </a:xfrm>
          <a:prstGeom prst="rect">
            <a:avLst/>
          </a:prstGeom>
          <a:solidFill>
            <a:schemeClr val="bg1"/>
          </a:solidFill>
        </p:spPr>
        <p:txBody>
          <a:bodyPr lIns="360000" tIns="360000" rIns="360000" bIns="360000"/>
          <a:lstStyle>
            <a:lvl1pPr marL="0" indent="0">
              <a:buNone/>
              <a:defRPr sz="2400">
                <a:ln>
                  <a:noFill/>
                </a:ln>
                <a:solidFill>
                  <a:srgbClr val="002C59"/>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US" dirty="0"/>
              <a:t>CLICK TO EDIT SUBTITLE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white">
    <p:spTree>
      <p:nvGrpSpPr>
        <p:cNvPr id="1" name=""/>
        <p:cNvGrpSpPr/>
        <p:nvPr/>
      </p:nvGrpSpPr>
      <p:grpSpPr>
        <a:xfrm>
          <a:off x="0" y="0"/>
          <a:ext cx="0" cy="0"/>
          <a:chOff x="0" y="0"/>
          <a:chExt cx="0" cy="0"/>
        </a:xfrm>
      </p:grpSpPr>
      <p:sp>
        <p:nvSpPr>
          <p:cNvPr id="7" name="Rectangle 6"/>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
        <p:nvSpPr>
          <p:cNvPr id="5" name="Text Placeholder 4"/>
          <p:cNvSpPr>
            <a:spLocks noGrp="1"/>
          </p:cNvSpPr>
          <p:nvPr>
            <p:ph type="body" sz="quarter" idx="11"/>
          </p:nvPr>
        </p:nvSpPr>
        <p:spPr>
          <a:xfrm>
            <a:off x="457200" y="1828800"/>
            <a:ext cx="11204576" cy="404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1"/>
          </p:nvPr>
        </p:nvSpPr>
        <p:spPr>
          <a:xfrm>
            <a:off x="457200" y="1828800"/>
            <a:ext cx="11204576" cy="40494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60538"/>
            <a:ext cx="10515600" cy="2852737"/>
          </a:xfrm>
        </p:spPr>
        <p:txBody>
          <a:bodyPr anchor="ctr">
            <a:normAutofit/>
          </a:bodyPr>
          <a:lstStyle>
            <a:lvl1pPr algn="ctr">
              <a:defRPr sz="5400" baseline="0">
                <a:solidFill>
                  <a:srgbClr val="002C59"/>
                </a:solidFill>
              </a:defRPr>
            </a:lvl1pPr>
          </a:lstStyle>
          <a:p>
            <a:r>
              <a:rPr lang="en-US" dirty="0"/>
              <a:t>EDIT DIVIDER TEXT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95987" y="5324380"/>
            <a:ext cx="1884553" cy="188455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826411">
            <a:off x="8213048" y="5460373"/>
            <a:ext cx="1724011" cy="1724011"/>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5266" y="4835542"/>
            <a:ext cx="1721786" cy="1721786"/>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0989027">
            <a:off x="6121093" y="5537264"/>
            <a:ext cx="1570228" cy="1570228"/>
          </a:xfrm>
          <a:prstGeom prst="rect">
            <a:avLst/>
          </a:prstGeom>
        </p:spPr>
      </p:pic>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025562" y="5814219"/>
            <a:ext cx="1388210" cy="1391539"/>
          </a:xfrm>
          <a:prstGeom prst="rect">
            <a:avLst/>
          </a:prstGeom>
        </p:spPr>
      </p:pic>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485845">
            <a:off x="3782360" y="5585524"/>
            <a:ext cx="1537965" cy="1541653"/>
          </a:xfrm>
          <a:prstGeom prst="rect">
            <a:avLst/>
          </a:prstGeom>
        </p:spPr>
      </p:pic>
      <p:pic>
        <p:nvPicPr>
          <p:cNvPr id="13" name="Picture 1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00720" y="5609724"/>
            <a:ext cx="1661494" cy="1665478"/>
          </a:xfrm>
          <a:prstGeom prst="rect">
            <a:avLst/>
          </a:prstGeom>
        </p:spPr>
      </p:pic>
      <p:pic>
        <p:nvPicPr>
          <p:cNvPr id="3" name="Picture 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60683" y="-601685"/>
            <a:ext cx="1312649" cy="1315797"/>
          </a:xfrm>
          <a:prstGeom prst="rect">
            <a:avLst/>
          </a:prstGeom>
        </p:spPr>
      </p:pic>
      <p:pic>
        <p:nvPicPr>
          <p:cNvPr id="4" name="Picture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14615" y="520359"/>
            <a:ext cx="676079" cy="676079"/>
          </a:xfrm>
          <a:prstGeom prst="rect">
            <a:avLst/>
          </a:prstGeom>
        </p:spPr>
      </p:pic>
      <p:pic>
        <p:nvPicPr>
          <p:cNvPr id="5" name="Picture 4"/>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656238" y="485132"/>
            <a:ext cx="1315797" cy="1315797"/>
          </a:xfrm>
          <a:prstGeom prst="rect">
            <a:avLst/>
          </a:prstGeom>
        </p:spPr>
      </p:pic>
      <p:pic>
        <p:nvPicPr>
          <p:cNvPr id="36" name="Picture 35"/>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32490" y="5324380"/>
            <a:ext cx="1315797" cy="1315797"/>
          </a:xfrm>
          <a:prstGeom prst="rect">
            <a:avLst/>
          </a:prstGeom>
        </p:spPr>
      </p:pic>
      <p:pic>
        <p:nvPicPr>
          <p:cNvPr id="37" name="Picture 3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513826" y="47436"/>
            <a:ext cx="1315797" cy="1315797"/>
          </a:xfrm>
          <a:prstGeom prst="rect">
            <a:avLst/>
          </a:prstGeom>
        </p:spPr>
      </p:pic>
      <p:pic>
        <p:nvPicPr>
          <p:cNvPr id="38" name="Picture 3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9847" y="1897807"/>
            <a:ext cx="1312649" cy="1315797"/>
          </a:xfrm>
          <a:prstGeom prst="rect">
            <a:avLst/>
          </a:prstGeom>
        </p:spPr>
      </p:pic>
      <p:pic>
        <p:nvPicPr>
          <p:cNvPr id="39" name="Picture 3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533061" y="4293433"/>
            <a:ext cx="1312649" cy="1315797"/>
          </a:xfrm>
          <a:prstGeom prst="rect">
            <a:avLst/>
          </a:prstGeom>
        </p:spPr>
      </p:pic>
      <p:pic>
        <p:nvPicPr>
          <p:cNvPr id="40" name="Picture 3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448586" y="2153398"/>
            <a:ext cx="1315797" cy="1315797"/>
          </a:xfrm>
          <a:prstGeom prst="rect">
            <a:avLst/>
          </a:prstGeom>
        </p:spPr>
      </p:pic>
      <p:pic>
        <p:nvPicPr>
          <p:cNvPr id="41" name="Picture 4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46839" y="1100417"/>
            <a:ext cx="1315797" cy="1315797"/>
          </a:xfrm>
          <a:prstGeom prst="rect">
            <a:avLst/>
          </a:prstGeom>
        </p:spPr>
      </p:pic>
      <p:pic>
        <p:nvPicPr>
          <p:cNvPr id="42" name="Picture 4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506146" y="-510494"/>
            <a:ext cx="1315797" cy="1315797"/>
          </a:xfrm>
          <a:prstGeom prst="rect">
            <a:avLst/>
          </a:prstGeom>
        </p:spPr>
      </p:pic>
      <p:pic>
        <p:nvPicPr>
          <p:cNvPr id="43" name="Picture 42"/>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314136" y="5182758"/>
            <a:ext cx="1312649" cy="1315797"/>
          </a:xfrm>
          <a:prstGeom prst="rect">
            <a:avLst/>
          </a:prstGeom>
        </p:spPr>
      </p:pic>
      <p:pic>
        <p:nvPicPr>
          <p:cNvPr id="44" name="Picture 4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48711" y="2913888"/>
            <a:ext cx="1315797" cy="1315797"/>
          </a:xfrm>
          <a:prstGeom prst="rect">
            <a:avLst/>
          </a:prstGeom>
        </p:spPr>
      </p:pic>
      <p:pic>
        <p:nvPicPr>
          <p:cNvPr id="45" name="Picture 4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9075053" y="-454414"/>
            <a:ext cx="1315797" cy="1315797"/>
          </a:xfrm>
          <a:prstGeom prst="rect">
            <a:avLst/>
          </a:prstGeom>
        </p:spPr>
      </p:pic>
      <p:pic>
        <p:nvPicPr>
          <p:cNvPr id="46" name="Picture 4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2111" y="-367964"/>
            <a:ext cx="1315797" cy="1315797"/>
          </a:xfrm>
          <a:prstGeom prst="rect">
            <a:avLst/>
          </a:prstGeom>
        </p:spPr>
      </p:pic>
      <p:pic>
        <p:nvPicPr>
          <p:cNvPr id="47" name="Picture 4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65515" y="693657"/>
            <a:ext cx="1315797" cy="1315797"/>
          </a:xfrm>
          <a:prstGeom prst="rect">
            <a:avLst/>
          </a:prstGeom>
        </p:spPr>
      </p:pic>
      <p:pic>
        <p:nvPicPr>
          <p:cNvPr id="48" name="Picture 4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152187" y="5912012"/>
            <a:ext cx="1312649" cy="1315797"/>
          </a:xfrm>
          <a:prstGeom prst="rect">
            <a:avLst/>
          </a:prstGeom>
        </p:spPr>
      </p:pic>
      <p:pic>
        <p:nvPicPr>
          <p:cNvPr id="49" name="Picture 48"/>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934850" y="-454413"/>
            <a:ext cx="1312649" cy="1315797"/>
          </a:xfrm>
          <a:prstGeom prst="rect">
            <a:avLst/>
          </a:prstGeom>
        </p:spPr>
      </p:pic>
      <p:pic>
        <p:nvPicPr>
          <p:cNvPr id="50" name="Picture 49"/>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304315" y="-675238"/>
            <a:ext cx="1315797" cy="1315797"/>
          </a:xfrm>
          <a:prstGeom prst="rect">
            <a:avLst/>
          </a:prstGeom>
        </p:spPr>
      </p:pic>
      <p:pic>
        <p:nvPicPr>
          <p:cNvPr id="51" name="Picture 50"/>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320319" y="-357604"/>
            <a:ext cx="1315797" cy="1315797"/>
          </a:xfrm>
          <a:prstGeom prst="rect">
            <a:avLst/>
          </a:prstGeom>
        </p:spPr>
      </p:pic>
      <p:pic>
        <p:nvPicPr>
          <p:cNvPr id="52" name="Picture 51"/>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21423" y="-657899"/>
            <a:ext cx="1315797" cy="1315797"/>
          </a:xfrm>
          <a:prstGeom prst="rect">
            <a:avLst/>
          </a:prstGeom>
        </p:spPr>
      </p:pic>
      <p:pic>
        <p:nvPicPr>
          <p:cNvPr id="53" name="Picture 5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69376">
            <a:off x="-398010" y="6188680"/>
            <a:ext cx="1884553" cy="1884553"/>
          </a:xfrm>
          <a:prstGeom prst="rect">
            <a:avLst/>
          </a:prstGeom>
        </p:spPr>
      </p:pic>
      <p:pic>
        <p:nvPicPr>
          <p:cNvPr id="54" name="Picture 5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995787">
            <a:off x="7851954" y="-658523"/>
            <a:ext cx="1724011" cy="1724011"/>
          </a:xfrm>
          <a:prstGeom prst="rect">
            <a:avLst/>
          </a:prstGeom>
        </p:spPr>
      </p:pic>
      <p:pic>
        <p:nvPicPr>
          <p:cNvPr id="55" name="Picture 54"/>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rot="1558403">
            <a:off x="11547051" y="3358794"/>
            <a:ext cx="963974" cy="963974"/>
          </a:xfrm>
          <a:prstGeom prst="rect">
            <a:avLst/>
          </a:prstGeom>
        </p:spPr>
      </p:pic>
      <p:pic>
        <p:nvPicPr>
          <p:cNvPr id="56" name="Picture 5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2169376">
            <a:off x="1873539" y="-440895"/>
            <a:ext cx="1388210" cy="1391539"/>
          </a:xfrm>
          <a:prstGeom prst="rect">
            <a:avLst/>
          </a:prstGeom>
        </p:spPr>
      </p:pic>
      <p:pic>
        <p:nvPicPr>
          <p:cNvPr id="57" name="Picture 5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655221">
            <a:off x="7311446" y="5635360"/>
            <a:ext cx="1537965" cy="1541653"/>
          </a:xfrm>
          <a:prstGeom prst="rect">
            <a:avLst/>
          </a:prstGeom>
        </p:spPr>
      </p:pic>
      <p:pic>
        <p:nvPicPr>
          <p:cNvPr id="58" name="Picture 57"/>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rot="363269">
            <a:off x="-433355" y="4095383"/>
            <a:ext cx="1279663" cy="1282731"/>
          </a:xfrm>
          <a:prstGeom prst="rect">
            <a:avLst/>
          </a:prstGeom>
        </p:spPr>
      </p:pic>
      <p:pic>
        <p:nvPicPr>
          <p:cNvPr id="59" name="Picture 58"/>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rot="715357">
            <a:off x="5232674" y="-58113"/>
            <a:ext cx="990211" cy="990211"/>
          </a:xfrm>
          <a:prstGeom prst="rect">
            <a:avLst/>
          </a:prstGeom>
        </p:spPr>
      </p:pic>
      <p:pic>
        <p:nvPicPr>
          <p:cNvPr id="60" name="Picture 59"/>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rot="20275828">
            <a:off x="2835441" y="110572"/>
            <a:ext cx="850969" cy="853010"/>
          </a:xfrm>
          <a:prstGeom prst="rect">
            <a:avLst/>
          </a:prstGeom>
        </p:spPr>
      </p:pic>
      <p:pic>
        <p:nvPicPr>
          <p:cNvPr id="61" name="Picture 60"/>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982191" y="5796905"/>
            <a:ext cx="558906" cy="558906"/>
          </a:xfrm>
          <a:prstGeom prst="rect">
            <a:avLst/>
          </a:prstGeom>
        </p:spPr>
      </p:pic>
      <p:pic>
        <p:nvPicPr>
          <p:cNvPr id="62" name="Picture 61"/>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rot="1558403">
            <a:off x="6668978" y="293229"/>
            <a:ext cx="669879" cy="669879"/>
          </a:xfrm>
          <a:prstGeom prst="rect">
            <a:avLst/>
          </a:prstGeom>
        </p:spPr>
      </p:pic>
      <p:sp>
        <p:nvSpPr>
          <p:cNvPr id="63" name="Oval 62"/>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60538"/>
            <a:ext cx="10515600" cy="2852737"/>
          </a:xfrm>
        </p:spPr>
        <p:txBody>
          <a:bodyPr anchor="ctr">
            <a:normAutofit/>
          </a:bodyPr>
          <a:lstStyle>
            <a:lvl1pPr algn="ctr">
              <a:defRPr sz="5400" baseline="0">
                <a:solidFill>
                  <a:schemeClr val="bg1"/>
                </a:solidFill>
              </a:defRPr>
            </a:lvl1pPr>
          </a:lstStyle>
          <a:p>
            <a:r>
              <a:rPr lang="en-US" dirty="0"/>
              <a:t>EDIT DIVIDER TEXT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95987" y="5324380"/>
            <a:ext cx="1884553" cy="188455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826411">
            <a:off x="8213048" y="5460373"/>
            <a:ext cx="1724011" cy="1724011"/>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5266" y="4835542"/>
            <a:ext cx="1721786" cy="1721786"/>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0989027">
            <a:off x="6121093" y="5537264"/>
            <a:ext cx="1570228" cy="1570228"/>
          </a:xfrm>
          <a:prstGeom prst="rect">
            <a:avLst/>
          </a:prstGeom>
        </p:spPr>
      </p:pic>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025562" y="5814219"/>
            <a:ext cx="1388210" cy="1391539"/>
          </a:xfrm>
          <a:prstGeom prst="rect">
            <a:avLst/>
          </a:prstGeom>
        </p:spPr>
      </p:pic>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485845">
            <a:off x="3782360" y="5585524"/>
            <a:ext cx="1537965" cy="1541653"/>
          </a:xfrm>
          <a:prstGeom prst="rect">
            <a:avLst/>
          </a:prstGeom>
        </p:spPr>
      </p:pic>
      <p:pic>
        <p:nvPicPr>
          <p:cNvPr id="13" name="Picture 1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00720" y="5609724"/>
            <a:ext cx="1661494" cy="1665478"/>
          </a:xfrm>
          <a:prstGeom prst="rect">
            <a:avLst/>
          </a:prstGeom>
        </p:spPr>
      </p:pic>
      <p:pic>
        <p:nvPicPr>
          <p:cNvPr id="3" name="Picture 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60683" y="-601685"/>
            <a:ext cx="1312649" cy="1315797"/>
          </a:xfrm>
          <a:prstGeom prst="rect">
            <a:avLst/>
          </a:prstGeom>
        </p:spPr>
      </p:pic>
      <p:pic>
        <p:nvPicPr>
          <p:cNvPr id="4" name="Picture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14615" y="520359"/>
            <a:ext cx="676079" cy="676079"/>
          </a:xfrm>
          <a:prstGeom prst="rect">
            <a:avLst/>
          </a:prstGeom>
        </p:spPr>
      </p:pic>
      <p:pic>
        <p:nvPicPr>
          <p:cNvPr id="5" name="Picture 4"/>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656238" y="485132"/>
            <a:ext cx="1315797" cy="1315797"/>
          </a:xfrm>
          <a:prstGeom prst="rect">
            <a:avLst/>
          </a:prstGeom>
        </p:spPr>
      </p:pic>
      <p:pic>
        <p:nvPicPr>
          <p:cNvPr id="36" name="Picture 35"/>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32490" y="5324380"/>
            <a:ext cx="1315797" cy="1315797"/>
          </a:xfrm>
          <a:prstGeom prst="rect">
            <a:avLst/>
          </a:prstGeom>
        </p:spPr>
      </p:pic>
      <p:pic>
        <p:nvPicPr>
          <p:cNvPr id="37" name="Picture 3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513826" y="47436"/>
            <a:ext cx="1315797" cy="1315797"/>
          </a:xfrm>
          <a:prstGeom prst="rect">
            <a:avLst/>
          </a:prstGeom>
        </p:spPr>
      </p:pic>
      <p:pic>
        <p:nvPicPr>
          <p:cNvPr id="38" name="Picture 3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9847" y="1897807"/>
            <a:ext cx="1312649" cy="1315797"/>
          </a:xfrm>
          <a:prstGeom prst="rect">
            <a:avLst/>
          </a:prstGeom>
        </p:spPr>
      </p:pic>
      <p:pic>
        <p:nvPicPr>
          <p:cNvPr id="39" name="Picture 3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533061" y="4293433"/>
            <a:ext cx="1312649" cy="1315797"/>
          </a:xfrm>
          <a:prstGeom prst="rect">
            <a:avLst/>
          </a:prstGeom>
        </p:spPr>
      </p:pic>
      <p:pic>
        <p:nvPicPr>
          <p:cNvPr id="40" name="Picture 3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448586" y="2153398"/>
            <a:ext cx="1315797" cy="1315797"/>
          </a:xfrm>
          <a:prstGeom prst="rect">
            <a:avLst/>
          </a:prstGeom>
        </p:spPr>
      </p:pic>
      <p:pic>
        <p:nvPicPr>
          <p:cNvPr id="41" name="Picture 4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46839" y="1100417"/>
            <a:ext cx="1315797" cy="1315797"/>
          </a:xfrm>
          <a:prstGeom prst="rect">
            <a:avLst/>
          </a:prstGeom>
        </p:spPr>
      </p:pic>
      <p:pic>
        <p:nvPicPr>
          <p:cNvPr id="42" name="Picture 4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506146" y="-510494"/>
            <a:ext cx="1315797" cy="1315797"/>
          </a:xfrm>
          <a:prstGeom prst="rect">
            <a:avLst/>
          </a:prstGeom>
        </p:spPr>
      </p:pic>
      <p:pic>
        <p:nvPicPr>
          <p:cNvPr id="43" name="Picture 42"/>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314136" y="5182758"/>
            <a:ext cx="1312649" cy="1315797"/>
          </a:xfrm>
          <a:prstGeom prst="rect">
            <a:avLst/>
          </a:prstGeom>
        </p:spPr>
      </p:pic>
      <p:pic>
        <p:nvPicPr>
          <p:cNvPr id="44" name="Picture 4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48711" y="2913888"/>
            <a:ext cx="1315797" cy="1315797"/>
          </a:xfrm>
          <a:prstGeom prst="rect">
            <a:avLst/>
          </a:prstGeom>
        </p:spPr>
      </p:pic>
      <p:pic>
        <p:nvPicPr>
          <p:cNvPr id="45" name="Picture 4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9075053" y="-454414"/>
            <a:ext cx="1315797" cy="1315797"/>
          </a:xfrm>
          <a:prstGeom prst="rect">
            <a:avLst/>
          </a:prstGeom>
        </p:spPr>
      </p:pic>
      <p:pic>
        <p:nvPicPr>
          <p:cNvPr id="46" name="Picture 4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2111" y="-367964"/>
            <a:ext cx="1315797" cy="1315797"/>
          </a:xfrm>
          <a:prstGeom prst="rect">
            <a:avLst/>
          </a:prstGeom>
        </p:spPr>
      </p:pic>
      <p:pic>
        <p:nvPicPr>
          <p:cNvPr id="47" name="Picture 4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65515" y="693657"/>
            <a:ext cx="1315797" cy="1315797"/>
          </a:xfrm>
          <a:prstGeom prst="rect">
            <a:avLst/>
          </a:prstGeom>
        </p:spPr>
      </p:pic>
      <p:pic>
        <p:nvPicPr>
          <p:cNvPr id="48" name="Picture 4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152187" y="5912012"/>
            <a:ext cx="1312649" cy="1315797"/>
          </a:xfrm>
          <a:prstGeom prst="rect">
            <a:avLst/>
          </a:prstGeom>
        </p:spPr>
      </p:pic>
      <p:pic>
        <p:nvPicPr>
          <p:cNvPr id="49" name="Picture 48"/>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934850" y="-454413"/>
            <a:ext cx="1312649" cy="1315797"/>
          </a:xfrm>
          <a:prstGeom prst="rect">
            <a:avLst/>
          </a:prstGeom>
        </p:spPr>
      </p:pic>
      <p:pic>
        <p:nvPicPr>
          <p:cNvPr id="50" name="Picture 49"/>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304315" y="-675238"/>
            <a:ext cx="1315797" cy="1315797"/>
          </a:xfrm>
          <a:prstGeom prst="rect">
            <a:avLst/>
          </a:prstGeom>
        </p:spPr>
      </p:pic>
      <p:pic>
        <p:nvPicPr>
          <p:cNvPr id="51" name="Picture 50"/>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320319" y="-357604"/>
            <a:ext cx="1315797" cy="1315797"/>
          </a:xfrm>
          <a:prstGeom prst="rect">
            <a:avLst/>
          </a:prstGeom>
        </p:spPr>
      </p:pic>
      <p:pic>
        <p:nvPicPr>
          <p:cNvPr id="52" name="Picture 51"/>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21423" y="-657899"/>
            <a:ext cx="1315797" cy="1315797"/>
          </a:xfrm>
          <a:prstGeom prst="rect">
            <a:avLst/>
          </a:prstGeom>
        </p:spPr>
      </p:pic>
      <p:pic>
        <p:nvPicPr>
          <p:cNvPr id="53" name="Picture 5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69376">
            <a:off x="-398010" y="6188680"/>
            <a:ext cx="1884553" cy="1884553"/>
          </a:xfrm>
          <a:prstGeom prst="rect">
            <a:avLst/>
          </a:prstGeom>
        </p:spPr>
      </p:pic>
      <p:pic>
        <p:nvPicPr>
          <p:cNvPr id="54" name="Picture 5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995787">
            <a:off x="7851954" y="-658523"/>
            <a:ext cx="1724011" cy="1724011"/>
          </a:xfrm>
          <a:prstGeom prst="rect">
            <a:avLst/>
          </a:prstGeom>
        </p:spPr>
      </p:pic>
      <p:pic>
        <p:nvPicPr>
          <p:cNvPr id="55" name="Picture 54"/>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rot="1558403">
            <a:off x="11547051" y="3358794"/>
            <a:ext cx="963974" cy="963974"/>
          </a:xfrm>
          <a:prstGeom prst="rect">
            <a:avLst/>
          </a:prstGeom>
        </p:spPr>
      </p:pic>
      <p:pic>
        <p:nvPicPr>
          <p:cNvPr id="56" name="Picture 5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2169376">
            <a:off x="1873539" y="-440895"/>
            <a:ext cx="1388210" cy="1391539"/>
          </a:xfrm>
          <a:prstGeom prst="rect">
            <a:avLst/>
          </a:prstGeom>
        </p:spPr>
      </p:pic>
      <p:pic>
        <p:nvPicPr>
          <p:cNvPr id="57" name="Picture 5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655221">
            <a:off x="7311446" y="5635360"/>
            <a:ext cx="1537965" cy="1541653"/>
          </a:xfrm>
          <a:prstGeom prst="rect">
            <a:avLst/>
          </a:prstGeom>
        </p:spPr>
      </p:pic>
      <p:pic>
        <p:nvPicPr>
          <p:cNvPr id="58" name="Picture 57"/>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rot="363269">
            <a:off x="-433355" y="4095383"/>
            <a:ext cx="1279663" cy="1282731"/>
          </a:xfrm>
          <a:prstGeom prst="rect">
            <a:avLst/>
          </a:prstGeom>
        </p:spPr>
      </p:pic>
      <p:pic>
        <p:nvPicPr>
          <p:cNvPr id="59" name="Picture 58"/>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rot="715357">
            <a:off x="5232674" y="-58113"/>
            <a:ext cx="990211" cy="990211"/>
          </a:xfrm>
          <a:prstGeom prst="rect">
            <a:avLst/>
          </a:prstGeom>
        </p:spPr>
      </p:pic>
      <p:pic>
        <p:nvPicPr>
          <p:cNvPr id="60" name="Picture 59"/>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rot="20275828">
            <a:off x="2835441" y="110572"/>
            <a:ext cx="850969" cy="853010"/>
          </a:xfrm>
          <a:prstGeom prst="rect">
            <a:avLst/>
          </a:prstGeom>
        </p:spPr>
      </p:pic>
      <p:pic>
        <p:nvPicPr>
          <p:cNvPr id="61" name="Picture 60"/>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982191" y="5796905"/>
            <a:ext cx="558906" cy="558906"/>
          </a:xfrm>
          <a:prstGeom prst="rect">
            <a:avLst/>
          </a:prstGeom>
        </p:spPr>
      </p:pic>
      <p:pic>
        <p:nvPicPr>
          <p:cNvPr id="62" name="Picture 61"/>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rot="1558403">
            <a:off x="6668978" y="293229"/>
            <a:ext cx="669879" cy="669879"/>
          </a:xfrm>
          <a:prstGeom prst="rect">
            <a:avLst/>
          </a:prstGeom>
        </p:spPr>
      </p:pic>
      <p:sp>
        <p:nvSpPr>
          <p:cNvPr id="63" name="Oval 62"/>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20703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6" name="Rectangle 5"/>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7" name="Oval 6"/>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146746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6" name="Oval 5"/>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9128" y="461728"/>
            <a:ext cx="2326200" cy="712604"/>
          </a:xfrm>
          <a:prstGeom prst="rect">
            <a:avLst/>
          </a:prstGeom>
        </p:spPr>
      </p:pic>
      <p:sp>
        <p:nvSpPr>
          <p:cNvPr id="4" name="Text Placeholder 6"/>
          <p:cNvSpPr txBox="1">
            <a:spLocks/>
          </p:cNvSpPr>
          <p:nvPr userDrawn="1"/>
        </p:nvSpPr>
        <p:spPr>
          <a:xfrm>
            <a:off x="466725" y="6169968"/>
            <a:ext cx="2614690" cy="276999"/>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smtClean="0">
                <a:solidFill>
                  <a:schemeClr val="bg1"/>
                </a:solidFill>
                <a:effectLst/>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Lato" charset="0"/>
              </a:rPr>
              <a:t>rcgp.org.uk/discovergp</a:t>
            </a:r>
            <a:endParaRPr lang="en-US" dirty="0">
              <a:solidFill>
                <a:schemeClr val="bg1"/>
              </a:solidFill>
            </a:endParaRPr>
          </a:p>
        </p:txBody>
      </p:sp>
    </p:spTree>
    <p:extLst>
      <p:ext uri="{BB962C8B-B14F-4D97-AF65-F5344CB8AC3E}">
        <p14:creationId xmlns:p14="http://schemas.microsoft.com/office/powerpoint/2010/main" val="244281343"/>
      </p:ext>
    </p:extLst>
  </p:cSld>
  <p:clrMap bg1="lt1" tx1="dk1" bg2="lt2" tx2="dk2" accent1="accent1" accent2="accent2" accent3="accent3" accent4="accent4" accent5="accent5" accent6="accent6" hlink="hlink" folHlink="folHlink"/>
  <p:sldLayoutIdLst>
    <p:sldLayoutId id="2147483678" r:id="rId1"/>
    <p:sldLayoutId id="2147483691" r:id="rId2"/>
    <p:sldLayoutId id="2147483699" r:id="rId3"/>
  </p:sldLayoutIdLst>
  <p:hf hdr="0" ftr="0" dt="0"/>
  <p:txStyles>
    <p:titleStyle>
      <a:lvl1pPr algn="l" defTabSz="914400" rtl="0" eaLnBrk="1" latinLnBrk="0" hangingPunct="1">
        <a:lnSpc>
          <a:spcPct val="90000"/>
        </a:lnSpc>
        <a:spcBef>
          <a:spcPct val="0"/>
        </a:spcBef>
        <a:buNone/>
        <a:defRPr lang="en-US" sz="2800" b="1" kern="1200" dirty="0" smtClean="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dirty="0" smtClean="0">
          <a:solidFill>
            <a:srgbClr val="002D59"/>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DCD110B3-01D8-41B5-876B-DDDC7F5A5C3A}"/>
              </a:ext>
            </a:extLst>
          </p:cNvPr>
          <p:cNvSpPr>
            <a:spLocks noGrp="1"/>
          </p:cNvSpPr>
          <p:nvPr>
            <p:ph type="title"/>
          </p:nvPr>
        </p:nvSpPr>
        <p:spPr>
          <a:xfrm>
            <a:off x="457199" y="365125"/>
            <a:ext cx="11205275" cy="13255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AEE57DA-F4DD-4CCA-BDEF-77797CC746C8}"/>
              </a:ext>
            </a:extLst>
          </p:cNvPr>
          <p:cNvSpPr>
            <a:spLocks noGrp="1"/>
          </p:cNvSpPr>
          <p:nvPr>
            <p:ph type="body" idx="1"/>
          </p:nvPr>
        </p:nvSpPr>
        <p:spPr>
          <a:xfrm>
            <a:off x="457199" y="1825625"/>
            <a:ext cx="11205275" cy="40947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1502977799"/>
      </p:ext>
    </p:extLst>
  </p:cSld>
  <p:clrMap bg1="lt1" tx1="dk1" bg2="lt2" tx2="dk2" accent1="accent1" accent2="accent2" accent3="accent3" accent4="accent4" accent5="accent5" accent6="accent6" hlink="hlink" folHlink="folHlink"/>
  <p:sldLayoutIdLst>
    <p:sldLayoutId id="2147483689" r:id="rId1"/>
    <p:sldLayoutId id="2147483696" r:id="rId2"/>
    <p:sldLayoutId id="2147483694" r:id="rId3"/>
    <p:sldLayoutId id="2147483683" r:id="rId4"/>
    <p:sldLayoutId id="2147483679" r:id="rId5"/>
    <p:sldLayoutId id="2147483693" r:id="rId6"/>
    <p:sldLayoutId id="2147483684" r:id="rId7"/>
    <p:sldLayoutId id="2147483695" r:id="rId8"/>
    <p:sldLayoutId id="2147483690" r:id="rId9"/>
    <p:sldLayoutId id="2147483692" r:id="rId10"/>
    <p:sldLayoutId id="2147483698" r:id="rId11"/>
  </p:sldLayoutIdLst>
  <p:hf hdr="0" ftr="0" dt="0"/>
  <p:txStyles>
    <p:titleStyle>
      <a:lvl1pPr algn="l" defTabSz="914400" rtl="0" eaLnBrk="1" latinLnBrk="0" hangingPunct="1">
        <a:lnSpc>
          <a:spcPct val="90000"/>
        </a:lnSpc>
        <a:spcBef>
          <a:spcPct val="0"/>
        </a:spcBef>
        <a:buNone/>
        <a:defRPr lang="en-US" sz="3600" b="1" kern="1200" dirty="0" smtClean="0">
          <a:solidFill>
            <a:srgbClr val="002D59"/>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lang="en-US" sz="1600" kern="1200" dirty="0" smtClean="0">
          <a:solidFill>
            <a:srgbClr val="002D59"/>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256776-AB6C-46AB-80A9-63A7F0FD647B}"/>
              </a:ext>
            </a:extLst>
          </p:cNvPr>
          <p:cNvSpPr>
            <a:spLocks noGrp="1"/>
          </p:cNvSpPr>
          <p:nvPr>
            <p:ph type="sldNum" sz="quarter" idx="12"/>
          </p:nvPr>
        </p:nvSpPr>
        <p:spPr/>
        <p:txBody>
          <a:bodyPr/>
          <a:lstStyle/>
          <a:p>
            <a:fld id="{0C7DD243-BA11-6945-A4E8-C6EC70B4F91A}" type="slidenum">
              <a:rPr lang="en-US" smtClean="0"/>
              <a:t>1</a:t>
            </a:fld>
            <a:endParaRPr lang="en-US" dirty="0"/>
          </a:p>
        </p:txBody>
      </p:sp>
      <p:sp>
        <p:nvSpPr>
          <p:cNvPr id="3" name="Title 2"/>
          <p:cNvSpPr>
            <a:spLocks noGrp="1"/>
          </p:cNvSpPr>
          <p:nvPr>
            <p:ph type="title"/>
          </p:nvPr>
        </p:nvSpPr>
        <p:spPr>
          <a:xfrm>
            <a:off x="1247648" y="2308657"/>
            <a:ext cx="5199987" cy="1391829"/>
          </a:xfrm>
        </p:spPr>
        <p:txBody>
          <a:bodyPr/>
          <a:lstStyle/>
          <a:p>
            <a:r>
              <a:rPr lang="en-US" sz="4800" dirty="0">
                <a:latin typeface="+mn-lt"/>
                <a:ea typeface="Lato" panose="020F0502020204030203" pitchFamily="34" charset="0"/>
                <a:cs typeface="Lato" panose="020F0502020204030203" pitchFamily="34" charset="0"/>
              </a:rPr>
              <a:t>LIFE AS A GP   </a:t>
            </a:r>
          </a:p>
        </p:txBody>
      </p:sp>
      <p:sp>
        <p:nvSpPr>
          <p:cNvPr id="4" name="Text Placeholder 3"/>
          <p:cNvSpPr>
            <a:spLocks noGrp="1"/>
          </p:cNvSpPr>
          <p:nvPr>
            <p:ph type="body" sz="quarter" idx="13"/>
          </p:nvPr>
        </p:nvSpPr>
        <p:spPr>
          <a:xfrm>
            <a:off x="1503362" y="3987645"/>
            <a:ext cx="4592638" cy="1109663"/>
          </a:xfrm>
        </p:spPr>
        <p:txBody>
          <a:bodyPr/>
          <a:lstStyle/>
          <a:p>
            <a:r>
              <a:rPr lang="en-US" dirty="0"/>
              <a:t>NAME </a:t>
            </a:r>
          </a:p>
        </p:txBody>
      </p:sp>
    </p:spTree>
    <p:extLst>
      <p:ext uri="{BB962C8B-B14F-4D97-AF65-F5344CB8AC3E}">
        <p14:creationId xmlns:p14="http://schemas.microsoft.com/office/powerpoint/2010/main" val="28247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5E1559-A060-4079-8E11-B8193E57C4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useBgFill="1">
        <p:nvSpPr>
          <p:cNvPr id="6" name="Rectangle 5">
            <a:extLst>
              <a:ext uri="{FF2B5EF4-FFF2-40B4-BE49-F238E27FC236}">
                <a16:creationId xmlns:a16="http://schemas.microsoft.com/office/drawing/2014/main" id="{474B6341-207B-4D51-A3DB-E43B9EA9F8A9}"/>
              </a:ext>
            </a:extLst>
          </p:cNvPr>
          <p:cNvSpPr/>
          <p:nvPr/>
        </p:nvSpPr>
        <p:spPr>
          <a:xfrm>
            <a:off x="2725674" y="1294843"/>
            <a:ext cx="6546446" cy="4490496"/>
          </a:xfrm>
          <a:prstGeom prst="rect">
            <a:avLst/>
          </a:prstGeom>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1ECE4AB6-EDC6-4659-BE58-4843029F4788}"/>
              </a:ext>
            </a:extLst>
          </p:cNvPr>
          <p:cNvSpPr txBox="1"/>
          <p:nvPr/>
        </p:nvSpPr>
        <p:spPr>
          <a:xfrm>
            <a:off x="3080238" y="1498106"/>
            <a:ext cx="6303395"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16F2C"/>
                </a:solidFill>
                <a:effectLst/>
                <a:uLnTx/>
                <a:uFillTx/>
                <a:ea typeface="Lato" panose="020F0502020204030203" pitchFamily="34" charset="0"/>
                <a:cs typeface="Lato" panose="020F0502020204030203" pitchFamily="34" charset="0"/>
              </a:rPr>
              <a:t>A typical 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ea typeface="Lato" panose="020F0502020204030203" pitchFamily="34" charset="0"/>
              <a:cs typeface="Lato" panose="020F0502020204030203" pitchFamily="34" charset="0"/>
            </a:endParaRPr>
          </a:p>
          <a:p>
            <a:r>
              <a:rPr lang="en-GB" b="1" dirty="0">
                <a:solidFill>
                  <a:schemeClr val="bg1"/>
                </a:solidFill>
                <a:ea typeface="Lato" panose="020F0502020204030203" pitchFamily="34" charset="0"/>
                <a:cs typeface="Lato" panose="020F0502020204030203" pitchFamily="34" charset="0"/>
              </a:rPr>
              <a:t>8am - 11am 	</a:t>
            </a:r>
            <a:r>
              <a:rPr lang="en-GB" dirty="0">
                <a:solidFill>
                  <a:schemeClr val="bg1"/>
                </a:solidFill>
                <a:ea typeface="Lato" panose="020F0502020204030203" pitchFamily="34" charset="0"/>
                <a:cs typeface="Lato" panose="020F0502020204030203" pitchFamily="34" charset="0"/>
              </a:rPr>
              <a:t>18 x ten minute consultations</a:t>
            </a:r>
          </a:p>
          <a:p>
            <a:endParaRPr lang="en-GB" b="1" dirty="0">
              <a:solidFill>
                <a:schemeClr val="bg1"/>
              </a:solidFill>
              <a:ea typeface="Lato" panose="020F0502020204030203" pitchFamily="34" charset="0"/>
              <a:cs typeface="Lato" panose="020F0502020204030203" pitchFamily="34" charset="0"/>
            </a:endParaRPr>
          </a:p>
          <a:p>
            <a:r>
              <a:rPr lang="en-GB" b="1" dirty="0">
                <a:solidFill>
                  <a:schemeClr val="bg1"/>
                </a:solidFill>
                <a:ea typeface="Lato" panose="020F0502020204030203" pitchFamily="34" charset="0"/>
                <a:cs typeface="Lato" panose="020F0502020204030203" pitchFamily="34" charset="0"/>
              </a:rPr>
              <a:t>11am - 2pm	</a:t>
            </a:r>
            <a:r>
              <a:rPr lang="en-GB" dirty="0">
                <a:solidFill>
                  <a:schemeClr val="bg1"/>
                </a:solidFill>
                <a:ea typeface="Lato" panose="020F0502020204030203" pitchFamily="34" charset="0"/>
                <a:cs typeface="Lato" panose="020F0502020204030203" pitchFamily="34" charset="0"/>
              </a:rPr>
              <a:t>Review test results</a:t>
            </a:r>
          </a:p>
          <a:p>
            <a:r>
              <a:rPr lang="en-GB" dirty="0">
                <a:solidFill>
                  <a:schemeClr val="bg1"/>
                </a:solidFill>
                <a:ea typeface="Lato" panose="020F0502020204030203" pitchFamily="34" charset="0"/>
                <a:cs typeface="Lato" panose="020F0502020204030203" pitchFamily="34" charset="0"/>
              </a:rPr>
              <a:t>		Issue prescriptions</a:t>
            </a:r>
          </a:p>
          <a:p>
            <a:r>
              <a:rPr lang="en-GB" dirty="0">
                <a:solidFill>
                  <a:schemeClr val="bg1"/>
                </a:solidFill>
                <a:ea typeface="Lato" panose="020F0502020204030203" pitchFamily="34" charset="0"/>
                <a:cs typeface="Lato" panose="020F0502020204030203" pitchFamily="34" charset="0"/>
              </a:rPr>
              <a:t>		Arrange hospital admissions &amp; referrals</a:t>
            </a:r>
          </a:p>
          <a:p>
            <a:r>
              <a:rPr lang="en-GB" dirty="0">
                <a:solidFill>
                  <a:schemeClr val="bg1"/>
                </a:solidFill>
                <a:ea typeface="Lato" panose="020F0502020204030203" pitchFamily="34" charset="0"/>
                <a:cs typeface="Lato" panose="020F0502020204030203" pitchFamily="34" charset="0"/>
              </a:rPr>
              <a:t>		Complete paperwork</a:t>
            </a:r>
          </a:p>
          <a:p>
            <a:r>
              <a:rPr lang="en-GB" dirty="0">
                <a:solidFill>
                  <a:schemeClr val="bg1"/>
                </a:solidFill>
                <a:ea typeface="Lato" panose="020F0502020204030203" pitchFamily="34" charset="0"/>
                <a:cs typeface="Lato" panose="020F0502020204030203" pitchFamily="34" charset="0"/>
              </a:rPr>
              <a:t>		Attend meetings</a:t>
            </a:r>
          </a:p>
          <a:p>
            <a:r>
              <a:rPr lang="en-GB" dirty="0">
                <a:solidFill>
                  <a:schemeClr val="bg1"/>
                </a:solidFill>
                <a:ea typeface="Lato" panose="020F0502020204030203" pitchFamily="34" charset="0"/>
                <a:cs typeface="Lato" panose="020F0502020204030203" pitchFamily="34" charset="0"/>
              </a:rPr>
              <a:t>		Lunch!</a:t>
            </a:r>
          </a:p>
          <a:p>
            <a:endParaRPr lang="en-GB" b="1" dirty="0">
              <a:solidFill>
                <a:schemeClr val="bg1"/>
              </a:solidFill>
              <a:ea typeface="Lato" panose="020F0502020204030203" pitchFamily="34" charset="0"/>
              <a:cs typeface="Lato" panose="020F0502020204030203" pitchFamily="34" charset="0"/>
            </a:endParaRPr>
          </a:p>
          <a:p>
            <a:r>
              <a:rPr lang="en-GB" b="1" dirty="0">
                <a:solidFill>
                  <a:schemeClr val="bg1"/>
                </a:solidFill>
                <a:ea typeface="Lato" panose="020F0502020204030203" pitchFamily="34" charset="0"/>
                <a:cs typeface="Lato" panose="020F0502020204030203" pitchFamily="34" charset="0"/>
              </a:rPr>
              <a:t>2pm - 5pm	</a:t>
            </a:r>
            <a:r>
              <a:rPr lang="en-GB" dirty="0">
                <a:solidFill>
                  <a:schemeClr val="bg1"/>
                </a:solidFill>
                <a:ea typeface="Lato" panose="020F0502020204030203" pitchFamily="34" charset="0"/>
                <a:cs typeface="Lato" panose="020F0502020204030203" pitchFamily="34" charset="0"/>
              </a:rPr>
              <a:t>18 x ten minute consultations or </a:t>
            </a:r>
          </a:p>
          <a:p>
            <a:r>
              <a:rPr lang="en-GB" dirty="0">
                <a:solidFill>
                  <a:schemeClr val="bg1"/>
                </a:solidFill>
                <a:ea typeface="Lato" panose="020F0502020204030203" pitchFamily="34" charset="0"/>
                <a:cs typeface="Lato" panose="020F0502020204030203" pitchFamily="34" charset="0"/>
              </a:rPr>
              <a:t>		Home visits or</a:t>
            </a:r>
          </a:p>
          <a:p>
            <a:r>
              <a:rPr lang="en-GB" dirty="0">
                <a:solidFill>
                  <a:schemeClr val="bg1"/>
                </a:solidFill>
                <a:ea typeface="Lato" panose="020F0502020204030203" pitchFamily="34" charset="0"/>
                <a:cs typeface="Lato" panose="020F0502020204030203" pitchFamily="34" charset="0"/>
              </a:rPr>
              <a:t>		Telephone consultations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a:extLst>
              <a:ext uri="{FF2B5EF4-FFF2-40B4-BE49-F238E27FC236}">
                <a16:creationId xmlns:a16="http://schemas.microsoft.com/office/drawing/2014/main" id="{B4AB3C0F-49B6-4681-8569-8A817713A5C7}"/>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rot="747184">
            <a:off x="8382711" y="192290"/>
            <a:ext cx="2001842" cy="2001842"/>
          </a:xfrm>
          <a:prstGeom prst="rect">
            <a:avLst/>
          </a:prstGeom>
        </p:spPr>
      </p:pic>
    </p:spTree>
    <p:extLst>
      <p:ext uri="{BB962C8B-B14F-4D97-AF65-F5344CB8AC3E}">
        <p14:creationId xmlns:p14="http://schemas.microsoft.com/office/powerpoint/2010/main" val="175927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D1DF-B3AF-42AF-BC8D-752DC655692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A4235AB-4556-4249-84A8-082B2F3F977A}"/>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F7D9C3EF-4864-4B4A-86F0-AA6B28A4F189}"/>
              </a:ext>
            </a:extLst>
          </p:cNvPr>
          <p:cNvSpPr>
            <a:spLocks noGrp="1"/>
          </p:cNvSpPr>
          <p:nvPr>
            <p:ph type="sldNum" sz="quarter" idx="4"/>
          </p:nvPr>
        </p:nvSpPr>
        <p:spPr/>
        <p:txBody>
          <a:bodyPr/>
          <a:lstStyle/>
          <a:p>
            <a:pPr algn="r"/>
            <a:fld id="{67644CF5-41A3-42B4-9AFA-458301DD07BC}" type="slidenum">
              <a:rPr lang="en-GB" smtClean="0"/>
              <a:pPr algn="r"/>
              <a:t>11</a:t>
            </a:fld>
            <a:endParaRPr lang="en-GB" dirty="0"/>
          </a:p>
        </p:txBody>
      </p:sp>
      <p:pic>
        <p:nvPicPr>
          <p:cNvPr id="6" name="Picture 5" descr="A screenshot of a cell phone&#10;&#10;Description generated with very high confidence">
            <a:extLst>
              <a:ext uri="{FF2B5EF4-FFF2-40B4-BE49-F238E27FC236}">
                <a16:creationId xmlns:a16="http://schemas.microsoft.com/office/drawing/2014/main" id="{A5351A0A-A828-4ED0-8DBD-D540A24F4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995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AF13-F1A8-41E5-BD68-E07F55BC7E8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101266F-B61B-4D82-B0E9-645C2B078533}"/>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F67FA58C-C6BE-444B-8A45-E0D2963E8DA4}"/>
              </a:ext>
            </a:extLst>
          </p:cNvPr>
          <p:cNvSpPr>
            <a:spLocks noGrp="1"/>
          </p:cNvSpPr>
          <p:nvPr>
            <p:ph type="sldNum" sz="quarter" idx="4"/>
          </p:nvPr>
        </p:nvSpPr>
        <p:spPr/>
        <p:txBody>
          <a:bodyPr/>
          <a:lstStyle/>
          <a:p>
            <a:pPr algn="r"/>
            <a:fld id="{67644CF5-41A3-42B4-9AFA-458301DD07BC}" type="slidenum">
              <a:rPr lang="en-GB" smtClean="0"/>
              <a:pPr algn="r"/>
              <a:t>12</a:t>
            </a:fld>
            <a:endParaRPr lang="en-GB" dirty="0"/>
          </a:p>
        </p:txBody>
      </p:sp>
      <p:pic>
        <p:nvPicPr>
          <p:cNvPr id="6" name="Picture 5" descr="A screenshot of a cell phone&#10;&#10;Description generated with very high confidence">
            <a:extLst>
              <a:ext uri="{FF2B5EF4-FFF2-40B4-BE49-F238E27FC236}">
                <a16:creationId xmlns:a16="http://schemas.microsoft.com/office/drawing/2014/main" id="{0C2D7D72-AEAC-4E06-809E-C7082753C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23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8519-35FC-4810-B97E-9CCA2DF0131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9300889-23AD-4748-B0C0-B79EC400C885}"/>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42436D5A-5401-414A-83E2-5764D2CAFC39}"/>
              </a:ext>
            </a:extLst>
          </p:cNvPr>
          <p:cNvSpPr>
            <a:spLocks noGrp="1"/>
          </p:cNvSpPr>
          <p:nvPr>
            <p:ph type="sldNum" sz="quarter" idx="4"/>
          </p:nvPr>
        </p:nvSpPr>
        <p:spPr/>
        <p:txBody>
          <a:bodyPr/>
          <a:lstStyle/>
          <a:p>
            <a:pPr algn="r"/>
            <a:fld id="{67644CF5-41A3-42B4-9AFA-458301DD07BC}" type="slidenum">
              <a:rPr lang="en-GB" smtClean="0"/>
              <a:pPr algn="r"/>
              <a:t>13</a:t>
            </a:fld>
            <a:endParaRPr lang="en-GB" dirty="0"/>
          </a:p>
        </p:txBody>
      </p:sp>
      <p:pic>
        <p:nvPicPr>
          <p:cNvPr id="6" name="Picture 5" descr="A screenshot of a cell phone&#10;&#10;Description generated with very high confidence">
            <a:extLst>
              <a:ext uri="{FF2B5EF4-FFF2-40B4-BE49-F238E27FC236}">
                <a16:creationId xmlns:a16="http://schemas.microsoft.com/office/drawing/2014/main" id="{2038EAF4-6CDE-48DB-B4F4-0EB303465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532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2E8C-889B-4A2D-A296-DD278CED9B8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0EFAF7C-95C9-402F-98B2-61C9FE986370}"/>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3978F1E2-5BDA-454C-B0D4-156E7521FC4D}"/>
              </a:ext>
            </a:extLst>
          </p:cNvPr>
          <p:cNvSpPr>
            <a:spLocks noGrp="1"/>
          </p:cNvSpPr>
          <p:nvPr>
            <p:ph type="sldNum" sz="quarter" idx="4"/>
          </p:nvPr>
        </p:nvSpPr>
        <p:spPr/>
        <p:txBody>
          <a:bodyPr/>
          <a:lstStyle/>
          <a:p>
            <a:pPr algn="r"/>
            <a:fld id="{67644CF5-41A3-42B4-9AFA-458301DD07BC}" type="slidenum">
              <a:rPr lang="en-GB" smtClean="0"/>
              <a:pPr algn="r"/>
              <a:t>14</a:t>
            </a:fld>
            <a:endParaRPr lang="en-GB" dirty="0"/>
          </a:p>
        </p:txBody>
      </p:sp>
      <p:pic>
        <p:nvPicPr>
          <p:cNvPr id="6" name="Picture 5" descr="A screenshot of a cell phone&#10;&#10;Description generated with high confidence">
            <a:extLst>
              <a:ext uri="{FF2B5EF4-FFF2-40B4-BE49-F238E27FC236}">
                <a16:creationId xmlns:a16="http://schemas.microsoft.com/office/drawing/2014/main" id="{32628C45-BE2B-45BD-B7AB-4A1A03A0E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808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44F9-AD16-4FFA-AD8B-25686C9E4C2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8EB4AE0-89AF-429E-A229-0651B48EADD1}"/>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FEC4B154-F05C-41FC-9483-8B995DDD7C57}"/>
              </a:ext>
            </a:extLst>
          </p:cNvPr>
          <p:cNvSpPr>
            <a:spLocks noGrp="1"/>
          </p:cNvSpPr>
          <p:nvPr>
            <p:ph type="sldNum" sz="quarter" idx="4"/>
          </p:nvPr>
        </p:nvSpPr>
        <p:spPr/>
        <p:txBody>
          <a:bodyPr/>
          <a:lstStyle/>
          <a:p>
            <a:pPr algn="r"/>
            <a:fld id="{67644CF5-41A3-42B4-9AFA-458301DD07BC}" type="slidenum">
              <a:rPr lang="en-GB" smtClean="0"/>
              <a:pPr algn="r"/>
              <a:t>15</a:t>
            </a:fld>
            <a:endParaRPr lang="en-GB" dirty="0"/>
          </a:p>
        </p:txBody>
      </p:sp>
      <p:pic>
        <p:nvPicPr>
          <p:cNvPr id="6" name="Picture 5" descr="A close up of a sign&#10;&#10;Description generated with high confidence">
            <a:extLst>
              <a:ext uri="{FF2B5EF4-FFF2-40B4-BE49-F238E27FC236}">
                <a16:creationId xmlns:a16="http://schemas.microsoft.com/office/drawing/2014/main" id="{86A1FD03-1814-4B28-A300-84D7A9D56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107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9FF1-2F72-4B9E-B746-C6ADF1D27B5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5302330-2D2E-4139-8D9F-40EC29B5A06D}"/>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9C36B4E7-EC6E-45A6-9DBF-7F0E6489077C}"/>
              </a:ext>
            </a:extLst>
          </p:cNvPr>
          <p:cNvSpPr>
            <a:spLocks noGrp="1"/>
          </p:cNvSpPr>
          <p:nvPr>
            <p:ph type="sldNum" sz="quarter" idx="4"/>
          </p:nvPr>
        </p:nvSpPr>
        <p:spPr/>
        <p:txBody>
          <a:bodyPr/>
          <a:lstStyle/>
          <a:p>
            <a:pPr algn="r"/>
            <a:fld id="{67644CF5-41A3-42B4-9AFA-458301DD07BC}" type="slidenum">
              <a:rPr lang="en-GB" smtClean="0"/>
              <a:pPr algn="r"/>
              <a:t>16</a:t>
            </a:fld>
            <a:endParaRPr lang="en-GB" dirty="0"/>
          </a:p>
        </p:txBody>
      </p:sp>
      <p:pic>
        <p:nvPicPr>
          <p:cNvPr id="6" name="Picture 5" descr="A close up of a blackboard&#10;&#10;Description generated with very high confidence">
            <a:extLst>
              <a:ext uri="{FF2B5EF4-FFF2-40B4-BE49-F238E27FC236}">
                <a16:creationId xmlns:a16="http://schemas.microsoft.com/office/drawing/2014/main" id="{5178D7D3-BBCA-4D56-8B07-FF970610E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662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432040" y="1828800"/>
            <a:ext cx="4002833" cy="4049486"/>
          </a:xfrm>
        </p:spPr>
        <p:txBody>
          <a:bodyPr/>
          <a:lstStyle/>
          <a:p>
            <a:endParaRPr lang="en-US" dirty="0"/>
          </a:p>
        </p:txBody>
      </p:sp>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CD4946EB-31FF-4C20-B79B-092596B25726}"/>
              </a:ext>
            </a:extLst>
          </p:cNvPr>
          <p:cNvSpPr/>
          <p:nvPr/>
        </p:nvSpPr>
        <p:spPr>
          <a:xfrm>
            <a:off x="3347495" y="601943"/>
            <a:ext cx="5327780" cy="934909"/>
          </a:xfrm>
          <a:prstGeom prst="rect">
            <a:avLst/>
          </a:prstGeom>
          <a:ln>
            <a:solidFill>
              <a:srgbClr val="F16F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DB25743F-88B9-4695-A28A-C37E1835073A}"/>
              </a:ext>
            </a:extLst>
          </p:cNvPr>
          <p:cNvSpPr txBox="1"/>
          <p:nvPr/>
        </p:nvSpPr>
        <p:spPr>
          <a:xfrm>
            <a:off x="4426005" y="746231"/>
            <a:ext cx="34475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ea typeface="Lato" panose="020F0502020204030203" pitchFamily="34" charset="0"/>
                <a:cs typeface="Lato" panose="020F0502020204030203" pitchFamily="34" charset="0"/>
              </a:rPr>
              <a:t>Flexibility</a:t>
            </a:r>
          </a:p>
        </p:txBody>
      </p:sp>
      <p:sp useBgFill="1">
        <p:nvSpPr>
          <p:cNvPr id="12" name="Rectangle 11">
            <a:extLst>
              <a:ext uri="{FF2B5EF4-FFF2-40B4-BE49-F238E27FC236}">
                <a16:creationId xmlns:a16="http://schemas.microsoft.com/office/drawing/2014/main" id="{1DAD604F-128A-4B07-8C73-C48B94B44F99}"/>
              </a:ext>
            </a:extLst>
          </p:cNvPr>
          <p:cNvSpPr/>
          <p:nvPr/>
        </p:nvSpPr>
        <p:spPr>
          <a:xfrm>
            <a:off x="3347494" y="1781030"/>
            <a:ext cx="5313783" cy="4490496"/>
          </a:xfrm>
          <a:prstGeom prst="rect">
            <a:avLst/>
          </a:prstGeom>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8AFDC702-F525-4E24-9618-0E5EF739D323}"/>
              </a:ext>
            </a:extLst>
          </p:cNvPr>
          <p:cNvSpPr txBox="1"/>
          <p:nvPr/>
        </p:nvSpPr>
        <p:spPr>
          <a:xfrm>
            <a:off x="4260680" y="3330323"/>
            <a:ext cx="3393831" cy="523220"/>
          </a:xfrm>
          <a:prstGeom prst="rect">
            <a:avLst/>
          </a:prstGeom>
          <a:noFill/>
        </p:spPr>
        <p:txBody>
          <a:bodyPr wrap="square" rtlCol="0">
            <a:spAutoFit/>
          </a:bodyPr>
          <a:lstStyle/>
          <a:p>
            <a:pPr algn="ctr"/>
            <a:r>
              <a:rPr lang="en-GB" sz="2800" dirty="0">
                <a:solidFill>
                  <a:schemeClr val="bg1"/>
                </a:solidFill>
                <a:ea typeface="Lato" panose="020F0502020204030203" pitchFamily="34" charset="0"/>
                <a:cs typeface="Lato" panose="020F0502020204030203" pitchFamily="34" charset="0"/>
              </a:rPr>
              <a:t>Insert image</a:t>
            </a:r>
          </a:p>
        </p:txBody>
      </p:sp>
      <p:pic>
        <p:nvPicPr>
          <p:cNvPr id="13" name="Picture 12">
            <a:extLst>
              <a:ext uri="{FF2B5EF4-FFF2-40B4-BE49-F238E27FC236}">
                <a16:creationId xmlns:a16="http://schemas.microsoft.com/office/drawing/2014/main" id="{BB9E4C49-1D8D-44DA-94E3-C94C6BB7FEAF}"/>
              </a:ext>
            </a:extLst>
          </p:cNvPr>
          <p:cNvPicPr>
            <a:picLocks noChangeAspect="1"/>
          </p:cNvPicPr>
          <p:nvPr/>
        </p:nvPicPr>
        <p:blipFill>
          <a:blip r:embed="rId3">
            <a:biLevel thresh="50000"/>
            <a:extLst>
              <a:ext uri="{28A0092B-C50C-407E-A947-70E740481C1C}">
                <a14:useLocalDpi xmlns:a14="http://schemas.microsoft.com/office/drawing/2010/main"/>
              </a:ext>
            </a:extLst>
          </a:blip>
          <a:stretch>
            <a:fillRect/>
          </a:stretch>
        </p:blipFill>
        <p:spPr>
          <a:xfrm rot="848846">
            <a:off x="7805392" y="3821235"/>
            <a:ext cx="2251711" cy="2257110"/>
          </a:xfrm>
          <a:prstGeom prst="rect">
            <a:avLst/>
          </a:prstGeom>
        </p:spPr>
      </p:pic>
    </p:spTree>
    <p:extLst>
      <p:ext uri="{BB962C8B-B14F-4D97-AF65-F5344CB8AC3E}">
        <p14:creationId xmlns:p14="http://schemas.microsoft.com/office/powerpoint/2010/main" val="716073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2BEB-8445-4761-AE88-A674F7D3738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79B5DA2-A5DE-48D1-BA37-72BC3F1EA211}"/>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A0897078-8449-4D03-868F-4B98655C55E9}"/>
              </a:ext>
            </a:extLst>
          </p:cNvPr>
          <p:cNvSpPr>
            <a:spLocks noGrp="1"/>
          </p:cNvSpPr>
          <p:nvPr>
            <p:ph type="sldNum" sz="quarter" idx="4"/>
          </p:nvPr>
        </p:nvSpPr>
        <p:spPr/>
        <p:txBody>
          <a:bodyPr/>
          <a:lstStyle/>
          <a:p>
            <a:pPr algn="r"/>
            <a:fld id="{67644CF5-41A3-42B4-9AFA-458301DD07BC}" type="slidenum">
              <a:rPr lang="en-GB" smtClean="0"/>
              <a:pPr algn="r"/>
              <a:t>18</a:t>
            </a:fld>
            <a:endParaRPr lang="en-GB" dirty="0"/>
          </a:p>
        </p:txBody>
      </p:sp>
      <p:pic>
        <p:nvPicPr>
          <p:cNvPr id="6" name="Picture 5" descr="A close up of a blackboard&#10;&#10;Description generated with very high confidence">
            <a:extLst>
              <a:ext uri="{FF2B5EF4-FFF2-40B4-BE49-F238E27FC236}">
                <a16:creationId xmlns:a16="http://schemas.microsoft.com/office/drawing/2014/main" id="{1520BF15-9DE2-4747-9542-D5C433FEA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95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B4B1-7898-4B55-A4AB-FCD780FE749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C682967-280B-4329-878E-E037E85C3EE2}"/>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FB328D7B-2C37-4BBD-99DE-EE765577C681}"/>
              </a:ext>
            </a:extLst>
          </p:cNvPr>
          <p:cNvSpPr>
            <a:spLocks noGrp="1"/>
          </p:cNvSpPr>
          <p:nvPr>
            <p:ph type="sldNum" sz="quarter" idx="4"/>
          </p:nvPr>
        </p:nvSpPr>
        <p:spPr/>
        <p:txBody>
          <a:bodyPr/>
          <a:lstStyle/>
          <a:p>
            <a:pPr algn="r"/>
            <a:fld id="{67644CF5-41A3-42B4-9AFA-458301DD07BC}" type="slidenum">
              <a:rPr lang="en-GB" smtClean="0"/>
              <a:pPr algn="r"/>
              <a:t>19</a:t>
            </a:fld>
            <a:endParaRPr lang="en-GB" dirty="0"/>
          </a:p>
        </p:txBody>
      </p:sp>
      <p:pic>
        <p:nvPicPr>
          <p:cNvPr id="6" name="Picture 5" descr="A close up of a sign&#10;&#10;Description generated with high confidence">
            <a:extLst>
              <a:ext uri="{FF2B5EF4-FFF2-40B4-BE49-F238E27FC236}">
                <a16:creationId xmlns:a16="http://schemas.microsoft.com/office/drawing/2014/main" id="{7473F1BF-1457-4F51-896F-E64C943C8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282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3D31-805E-4EED-A476-C5D7AE0AB9D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B2796BD-8549-4425-94D1-97C9078033A6}"/>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51588F54-CE64-4B25-A4D2-05C580EC696D}"/>
              </a:ext>
            </a:extLst>
          </p:cNvPr>
          <p:cNvSpPr>
            <a:spLocks noGrp="1"/>
          </p:cNvSpPr>
          <p:nvPr>
            <p:ph type="sldNum" sz="quarter" idx="4"/>
          </p:nvPr>
        </p:nvSpPr>
        <p:spPr/>
        <p:txBody>
          <a:bodyPr/>
          <a:lstStyle/>
          <a:p>
            <a:pPr algn="r"/>
            <a:fld id="{67644CF5-41A3-42B4-9AFA-458301DD07BC}" type="slidenum">
              <a:rPr lang="en-GB" smtClean="0"/>
              <a:pPr algn="r"/>
              <a:t>2</a:t>
            </a:fld>
            <a:endParaRPr lang="en-GB" dirty="0"/>
          </a:p>
        </p:txBody>
      </p:sp>
      <p:pic>
        <p:nvPicPr>
          <p:cNvPr id="10" name="Picture 9">
            <a:extLst>
              <a:ext uri="{FF2B5EF4-FFF2-40B4-BE49-F238E27FC236}">
                <a16:creationId xmlns:a16="http://schemas.microsoft.com/office/drawing/2014/main" id="{5BB935F5-B4A5-407E-828C-342767D0F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5866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9F9B-B8FA-45DA-9B3D-4132E846567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40356CC-6D07-45EA-8FD5-5628425C26B4}"/>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92285EE5-84D4-4088-A08B-D4381859D49B}"/>
              </a:ext>
            </a:extLst>
          </p:cNvPr>
          <p:cNvSpPr>
            <a:spLocks noGrp="1"/>
          </p:cNvSpPr>
          <p:nvPr>
            <p:ph type="sldNum" sz="quarter" idx="4"/>
          </p:nvPr>
        </p:nvSpPr>
        <p:spPr/>
        <p:txBody>
          <a:bodyPr/>
          <a:lstStyle/>
          <a:p>
            <a:pPr algn="r"/>
            <a:fld id="{67644CF5-41A3-42B4-9AFA-458301DD07BC}" type="slidenum">
              <a:rPr lang="en-GB" smtClean="0"/>
              <a:pPr algn="r"/>
              <a:t>20</a:t>
            </a:fld>
            <a:endParaRPr lang="en-GB" dirty="0"/>
          </a:p>
        </p:txBody>
      </p:sp>
      <p:pic>
        <p:nvPicPr>
          <p:cNvPr id="6" name="Picture 5" descr="A screenshot of a cell phone&#10;&#10;Description generated with very high confidence">
            <a:extLst>
              <a:ext uri="{FF2B5EF4-FFF2-40B4-BE49-F238E27FC236}">
                <a16:creationId xmlns:a16="http://schemas.microsoft.com/office/drawing/2014/main" id="{303DF2C1-B1C5-40C3-9F69-1F1902C6F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323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B1A6-0586-4B06-832F-969FD422ACA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5318BD1-9819-4D0C-A8F0-EE104B7F6722}"/>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1B4DB4C5-65E6-443E-8FBD-920BB48EBBFC}"/>
              </a:ext>
            </a:extLst>
          </p:cNvPr>
          <p:cNvSpPr>
            <a:spLocks noGrp="1"/>
          </p:cNvSpPr>
          <p:nvPr>
            <p:ph type="sldNum" sz="quarter" idx="4"/>
          </p:nvPr>
        </p:nvSpPr>
        <p:spPr/>
        <p:txBody>
          <a:bodyPr/>
          <a:lstStyle/>
          <a:p>
            <a:pPr algn="r"/>
            <a:fld id="{67644CF5-41A3-42B4-9AFA-458301DD07BC}" type="slidenum">
              <a:rPr lang="en-GB" smtClean="0"/>
              <a:pPr algn="r"/>
              <a:t>3</a:t>
            </a:fld>
            <a:endParaRPr lang="en-GB" dirty="0"/>
          </a:p>
        </p:txBody>
      </p:sp>
      <p:pic>
        <p:nvPicPr>
          <p:cNvPr id="6" name="Picture 5" descr="A picture containing text&#10;&#10;Description generated with high confidence">
            <a:extLst>
              <a:ext uri="{FF2B5EF4-FFF2-40B4-BE49-F238E27FC236}">
                <a16:creationId xmlns:a16="http://schemas.microsoft.com/office/drawing/2014/main" id="{0E294A30-66D4-4957-8C53-F0CB768F7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849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9EEE-40E8-4C0C-84E0-82BDDBA522A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EEE2C98-9E13-45C2-A68B-5B6440DFAD6F}"/>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FE1956DA-488E-4B2E-83FD-9CBEA605DE92}"/>
              </a:ext>
            </a:extLst>
          </p:cNvPr>
          <p:cNvSpPr>
            <a:spLocks noGrp="1"/>
          </p:cNvSpPr>
          <p:nvPr>
            <p:ph type="sldNum" sz="quarter" idx="4"/>
          </p:nvPr>
        </p:nvSpPr>
        <p:spPr/>
        <p:txBody>
          <a:bodyPr/>
          <a:lstStyle/>
          <a:p>
            <a:pPr algn="r"/>
            <a:fld id="{67644CF5-41A3-42B4-9AFA-458301DD07BC}" type="slidenum">
              <a:rPr lang="en-GB" smtClean="0"/>
              <a:pPr algn="r"/>
              <a:t>4</a:t>
            </a:fld>
            <a:endParaRPr lang="en-GB" dirty="0"/>
          </a:p>
        </p:txBody>
      </p:sp>
      <p:pic>
        <p:nvPicPr>
          <p:cNvPr id="6" name="Picture 5">
            <a:extLst>
              <a:ext uri="{FF2B5EF4-FFF2-40B4-BE49-F238E27FC236}">
                <a16:creationId xmlns:a16="http://schemas.microsoft.com/office/drawing/2014/main" id="{1C26CDC4-630C-4C04-87A6-0FF2C8CD2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978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E0FC-D1F5-46E4-9088-AD9ABB9908A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EAA1D68-3B90-4C0A-9F29-85CA875755AF}"/>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A9DA2C44-2EC5-4174-A9D7-73F8BB658242}"/>
              </a:ext>
            </a:extLst>
          </p:cNvPr>
          <p:cNvSpPr>
            <a:spLocks noGrp="1"/>
          </p:cNvSpPr>
          <p:nvPr>
            <p:ph type="sldNum" sz="quarter" idx="4"/>
          </p:nvPr>
        </p:nvSpPr>
        <p:spPr/>
        <p:txBody>
          <a:bodyPr/>
          <a:lstStyle/>
          <a:p>
            <a:pPr algn="r"/>
            <a:fld id="{67644CF5-41A3-42B4-9AFA-458301DD07BC}" type="slidenum">
              <a:rPr lang="en-GB" smtClean="0"/>
              <a:pPr algn="r"/>
              <a:t>5</a:t>
            </a:fld>
            <a:endParaRPr lang="en-GB" dirty="0"/>
          </a:p>
        </p:txBody>
      </p:sp>
      <p:pic>
        <p:nvPicPr>
          <p:cNvPr id="6" name="Picture 5" descr="A picture containing person&#10;&#10;Description generated with very high confidence">
            <a:extLst>
              <a:ext uri="{FF2B5EF4-FFF2-40B4-BE49-F238E27FC236}">
                <a16:creationId xmlns:a16="http://schemas.microsoft.com/office/drawing/2014/main" id="{27908D90-0EF8-4FDD-8251-044AAA3F8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151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202D0-8A7E-4B6B-A0FF-5E80C197A20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3AF8DAD-CB22-472F-9F91-9B56A51C144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B2D7F14F-00D7-4431-B061-35FA55961D9F}"/>
              </a:ext>
            </a:extLst>
          </p:cNvPr>
          <p:cNvSpPr>
            <a:spLocks noGrp="1"/>
          </p:cNvSpPr>
          <p:nvPr>
            <p:ph type="sldNum" sz="quarter" idx="4"/>
          </p:nvPr>
        </p:nvSpPr>
        <p:spPr/>
        <p:txBody>
          <a:bodyPr/>
          <a:lstStyle/>
          <a:p>
            <a:pPr algn="r"/>
            <a:fld id="{67644CF5-41A3-42B4-9AFA-458301DD07BC}" type="slidenum">
              <a:rPr lang="en-GB" smtClean="0"/>
              <a:pPr algn="r"/>
              <a:t>6</a:t>
            </a:fld>
            <a:endParaRPr lang="en-GB" dirty="0"/>
          </a:p>
        </p:txBody>
      </p:sp>
      <p:pic>
        <p:nvPicPr>
          <p:cNvPr id="6" name="Picture 5" descr="A screenshot of a cell phone&#10;&#10;Description generated with very high confidence">
            <a:extLst>
              <a:ext uri="{FF2B5EF4-FFF2-40B4-BE49-F238E27FC236}">
                <a16:creationId xmlns:a16="http://schemas.microsoft.com/office/drawing/2014/main" id="{EBFA55B0-69C7-4659-88D6-44D39D9E7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720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B6D7-A9DC-4F7D-A7F1-5B74ADF69B9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4EED266-FB40-4B05-B0B1-DBFD25D7F364}"/>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53AAC8F3-0106-41A3-BA08-D376E7973A88}"/>
              </a:ext>
            </a:extLst>
          </p:cNvPr>
          <p:cNvSpPr>
            <a:spLocks noGrp="1"/>
          </p:cNvSpPr>
          <p:nvPr>
            <p:ph type="sldNum" sz="quarter" idx="4"/>
          </p:nvPr>
        </p:nvSpPr>
        <p:spPr/>
        <p:txBody>
          <a:bodyPr/>
          <a:lstStyle/>
          <a:p>
            <a:pPr algn="r"/>
            <a:fld id="{67644CF5-41A3-42B4-9AFA-458301DD07BC}" type="slidenum">
              <a:rPr lang="en-GB" smtClean="0"/>
              <a:pPr algn="r"/>
              <a:t>7</a:t>
            </a:fld>
            <a:endParaRPr lang="en-GB" dirty="0"/>
          </a:p>
        </p:txBody>
      </p:sp>
      <p:pic>
        <p:nvPicPr>
          <p:cNvPr id="8" name="Picture 7" descr="A screenshot of a cell phone&#10;&#10;Description generated with high confidence">
            <a:extLst>
              <a:ext uri="{FF2B5EF4-FFF2-40B4-BE49-F238E27FC236}">
                <a16:creationId xmlns:a16="http://schemas.microsoft.com/office/drawing/2014/main" id="{C2F0CD07-1AC7-48E4-BE15-0B83A9C6E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703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077E-1394-41C7-AB65-D708B06A45D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7B3931B-8F7C-4C56-A97D-1667A4BB858B}"/>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A3A8ABD5-7FA4-4A83-B92C-74EB5B2BBD36}"/>
              </a:ext>
            </a:extLst>
          </p:cNvPr>
          <p:cNvSpPr>
            <a:spLocks noGrp="1"/>
          </p:cNvSpPr>
          <p:nvPr>
            <p:ph type="sldNum" sz="quarter" idx="4"/>
          </p:nvPr>
        </p:nvSpPr>
        <p:spPr/>
        <p:txBody>
          <a:bodyPr/>
          <a:lstStyle/>
          <a:p>
            <a:pPr algn="r"/>
            <a:fld id="{67644CF5-41A3-42B4-9AFA-458301DD07BC}" type="slidenum">
              <a:rPr lang="en-GB" smtClean="0"/>
              <a:pPr algn="r"/>
              <a:t>8</a:t>
            </a:fld>
            <a:endParaRPr lang="en-GB" dirty="0"/>
          </a:p>
        </p:txBody>
      </p:sp>
      <p:pic>
        <p:nvPicPr>
          <p:cNvPr id="6" name="Picture 5" descr="A screenshot of a cell phone&#10;&#10;Description generated with very high confidence">
            <a:extLst>
              <a:ext uri="{FF2B5EF4-FFF2-40B4-BE49-F238E27FC236}">
                <a16:creationId xmlns:a16="http://schemas.microsoft.com/office/drawing/2014/main" id="{B58D22FE-8A82-4DBB-9938-33D46799A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155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BC27-1D99-44FD-90B2-81BA186F44F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2C6A0CB-87C5-4C79-8EC4-36FF29587CF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14B6AC72-13A3-4D39-B30F-47D4EAAACA29}"/>
              </a:ext>
            </a:extLst>
          </p:cNvPr>
          <p:cNvSpPr>
            <a:spLocks noGrp="1"/>
          </p:cNvSpPr>
          <p:nvPr>
            <p:ph type="sldNum" sz="quarter" idx="4"/>
          </p:nvPr>
        </p:nvSpPr>
        <p:spPr/>
        <p:txBody>
          <a:bodyPr/>
          <a:lstStyle/>
          <a:p>
            <a:pPr algn="r"/>
            <a:fld id="{67644CF5-41A3-42B4-9AFA-458301DD07BC}" type="slidenum">
              <a:rPr lang="en-GB" smtClean="0"/>
              <a:pPr algn="r"/>
              <a:t>9</a:t>
            </a:fld>
            <a:endParaRPr lang="en-GB" dirty="0"/>
          </a:p>
        </p:txBody>
      </p:sp>
      <p:pic>
        <p:nvPicPr>
          <p:cNvPr id="6" name="Picture 5" descr="A screenshot of a cell phone&#10;&#10;Description generated with high confidence">
            <a:extLst>
              <a:ext uri="{FF2B5EF4-FFF2-40B4-BE49-F238E27FC236}">
                <a16:creationId xmlns:a16="http://schemas.microsoft.com/office/drawing/2014/main" id="{F9B67C03-E4B0-494E-B45E-FE4A5B1B9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7968868"/>
      </p:ext>
    </p:extLst>
  </p:cSld>
  <p:clrMapOvr>
    <a:masterClrMapping/>
  </p:clrMapOvr>
</p:sld>
</file>

<file path=ppt/theme/theme1.xml><?xml version="1.0" encoding="utf-8"?>
<a:theme xmlns:a="http://schemas.openxmlformats.org/drawingml/2006/main" name="TITLE">
  <a:themeElements>
    <a:clrScheme name="RCGP 1">
      <a:dk1>
        <a:srgbClr val="002C59"/>
      </a:dk1>
      <a:lt1>
        <a:srgbClr val="FFFFFF"/>
      </a:lt1>
      <a:dk2>
        <a:srgbClr val="44546A"/>
      </a:dk2>
      <a:lt2>
        <a:srgbClr val="E7E6E6"/>
      </a:lt2>
      <a:accent1>
        <a:srgbClr val="164E9D"/>
      </a:accent1>
      <a:accent2>
        <a:srgbClr val="833F91"/>
      </a:accent2>
      <a:accent3>
        <a:srgbClr val="009CAB"/>
      </a:accent3>
      <a:accent4>
        <a:srgbClr val="01A8E2"/>
      </a:accent4>
      <a:accent5>
        <a:srgbClr val="89BF48"/>
      </a:accent5>
      <a:accent6>
        <a:srgbClr val="F06F2C"/>
      </a:accent6>
      <a:hlink>
        <a:srgbClr val="01A8E2"/>
      </a:hlink>
      <a:folHlink>
        <a:srgbClr val="833F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CGP e-presenter">
  <a:themeElements>
    <a:clrScheme name="RCGP 1">
      <a:dk1>
        <a:srgbClr val="002C59"/>
      </a:dk1>
      <a:lt1>
        <a:srgbClr val="FFFFFF"/>
      </a:lt1>
      <a:dk2>
        <a:srgbClr val="44546A"/>
      </a:dk2>
      <a:lt2>
        <a:srgbClr val="E7E6E6"/>
      </a:lt2>
      <a:accent1>
        <a:srgbClr val="164E9D"/>
      </a:accent1>
      <a:accent2>
        <a:srgbClr val="833F91"/>
      </a:accent2>
      <a:accent3>
        <a:srgbClr val="009CAB"/>
      </a:accent3>
      <a:accent4>
        <a:srgbClr val="01A8E2"/>
      </a:accent4>
      <a:accent5>
        <a:srgbClr val="89BF48"/>
      </a:accent5>
      <a:accent6>
        <a:srgbClr val="F06F2C"/>
      </a:accent6>
      <a:hlink>
        <a:srgbClr val="01A8E2"/>
      </a:hlink>
      <a:folHlink>
        <a:srgbClr val="833F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4292</TotalTime>
  <Words>1991</Words>
  <Application>Microsoft Office PowerPoint</Application>
  <PresentationFormat>Widescreen</PresentationFormat>
  <Paragraphs>198</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Lato</vt:lpstr>
      <vt:lpstr>TITLE</vt:lpstr>
      <vt:lpstr>1_RCGP e-presenter</vt:lpstr>
      <vt:lpstr>LIFE AS A GP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Lisa Hunter</dc:creator>
  <cp:lastModifiedBy>Michelle McAvoy</cp:lastModifiedBy>
  <cp:revision>217</cp:revision>
  <dcterms:created xsi:type="dcterms:W3CDTF">2018-01-17T13:47:13Z</dcterms:created>
  <dcterms:modified xsi:type="dcterms:W3CDTF">2019-06-18T15:03:55Z</dcterms:modified>
</cp:coreProperties>
</file>