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73" r:id="rId2"/>
  </p:sldMasterIdLst>
  <p:notesMasterIdLst>
    <p:notesMasterId r:id="rId19"/>
  </p:notesMasterIdLst>
  <p:handoutMasterIdLst>
    <p:handoutMasterId r:id="rId20"/>
  </p:handoutMasterIdLst>
  <p:sldIdLst>
    <p:sldId id="289" r:id="rId3"/>
    <p:sldId id="290" r:id="rId4"/>
    <p:sldId id="291" r:id="rId5"/>
    <p:sldId id="292" r:id="rId6"/>
    <p:sldId id="293" r:id="rId7"/>
    <p:sldId id="294" r:id="rId8"/>
    <p:sldId id="295" r:id="rId9"/>
    <p:sldId id="296" r:id="rId10"/>
    <p:sldId id="297" r:id="rId11"/>
    <p:sldId id="298" r:id="rId12"/>
    <p:sldId id="299" r:id="rId13"/>
    <p:sldId id="300" r:id="rId14"/>
    <p:sldId id="301" r:id="rId15"/>
    <p:sldId id="302" r:id="rId16"/>
    <p:sldId id="303" r:id="rId17"/>
    <p:sldId id="30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61"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6F2C"/>
    <a:srgbClr val="002B5C"/>
    <a:srgbClr val="002C59"/>
    <a:srgbClr val="3F6182"/>
    <a:srgbClr val="AB3A8D"/>
    <a:srgbClr val="002344"/>
    <a:srgbClr val="D9DBE7"/>
    <a:srgbClr val="BAB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17" autoAdjust="0"/>
    <p:restoredTop sz="94824" autoAdjust="0"/>
  </p:normalViewPr>
  <p:slideViewPr>
    <p:cSldViewPr snapToGrid="0">
      <p:cViewPr varScale="1">
        <p:scale>
          <a:sx n="82" d="100"/>
          <a:sy n="82" d="100"/>
        </p:scale>
        <p:origin x="259" y="48"/>
      </p:cViewPr>
      <p:guideLst>
        <p:guide orient="horz" pos="3861"/>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134" y="3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661D2F-18BE-4E5D-B1A4-A8DEFCE376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A6512D6D-D4DC-4FD9-8779-E7DC7867B61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714FF2-5CC8-41EF-BB47-A4548CAA4B4D}" type="datetimeFigureOut">
              <a:rPr lang="en-GB" smtClean="0"/>
              <a:t>25/03/2020</a:t>
            </a:fld>
            <a:endParaRPr lang="en-GB" dirty="0"/>
          </a:p>
        </p:txBody>
      </p:sp>
      <p:sp>
        <p:nvSpPr>
          <p:cNvPr id="4" name="Footer Placeholder 3">
            <a:extLst>
              <a:ext uri="{FF2B5EF4-FFF2-40B4-BE49-F238E27FC236}">
                <a16:creationId xmlns:a16="http://schemas.microsoft.com/office/drawing/2014/main" id="{35CD46FC-5AC4-4F22-88A6-4EBA1CA55F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823382EA-B97A-4E21-A253-D3291AFFE8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A7178EE-8D4F-4575-97B2-378FBC260248}" type="slidenum">
              <a:rPr lang="en-GB" smtClean="0"/>
              <a:t>‹#›</a:t>
            </a:fld>
            <a:endParaRPr lang="en-GB" dirty="0"/>
          </a:p>
        </p:txBody>
      </p:sp>
    </p:spTree>
    <p:extLst>
      <p:ext uri="{BB962C8B-B14F-4D97-AF65-F5344CB8AC3E}">
        <p14:creationId xmlns:p14="http://schemas.microsoft.com/office/powerpoint/2010/main" val="271607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B82979-7573-0245-A205-89877B51148D}" type="datetimeFigureOut">
              <a:rPr lang="en-US" smtClean="0"/>
              <a:t>3/25/2020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59A8B-1473-7244-BDC6-DDEB21BE284A}" type="slidenum">
              <a:rPr lang="en-US" smtClean="0"/>
              <a:t>‹#›</a:t>
            </a:fld>
            <a:endParaRPr lang="en-US" dirty="0"/>
          </a:p>
        </p:txBody>
      </p:sp>
    </p:spTree>
    <p:extLst>
      <p:ext uri="{BB962C8B-B14F-4D97-AF65-F5344CB8AC3E}">
        <p14:creationId xmlns:p14="http://schemas.microsoft.com/office/powerpoint/2010/main" val="629635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Why not combine this presentation with the Life of a GP slides which have been created to match school curriculum? Or the Who wants to be a General Practitioner quiz slides available in the resources section at </a:t>
            </a:r>
            <a:r>
              <a:rPr lang="en-GB" b="1" dirty="0"/>
              <a:t>rcgp.org.uk/inspire </a:t>
            </a:r>
          </a:p>
          <a:p>
            <a:endParaRPr lang="en-GB" dirty="0"/>
          </a:p>
          <a:p>
            <a:r>
              <a:rPr lang="en-GB" dirty="0"/>
              <a:t>If you wish to combine more than one presentation, follow these instructions:</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Open and save both presentations you wish to use</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On the presentation you wish to add to select the arrow at the bottom of ‘new slide’ </a:t>
            </a:r>
          </a:p>
          <a:p>
            <a:endParaRPr lang="en-GB" dirty="0"/>
          </a:p>
          <a:p>
            <a:pPr marL="171450" indent="-171450">
              <a:buFont typeface="Arial" panose="020B0604020202020204" pitchFamily="34" charset="0"/>
              <a:buChar char="•"/>
            </a:pPr>
            <a:r>
              <a:rPr lang="en-GB" dirty="0"/>
              <a:t>Choose ‘reuse slides’ from the drop down</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a:t>Browse to find the other presentation and be sure to tick ‘keep source formatting’ in the bottom right hand corner before selecting the slides you wish to copy.</a:t>
            </a:r>
          </a:p>
          <a:p>
            <a:endParaRPr lang="en-GB"/>
          </a:p>
        </p:txBody>
      </p:sp>
      <p:sp>
        <p:nvSpPr>
          <p:cNvPr id="4" name="Slide Number Placeholder 3"/>
          <p:cNvSpPr>
            <a:spLocks noGrp="1"/>
          </p:cNvSpPr>
          <p:nvPr>
            <p:ph type="sldNum" sz="quarter" idx="10"/>
          </p:nvPr>
        </p:nvSpPr>
        <p:spPr/>
        <p:txBody>
          <a:bodyPr/>
          <a:lstStyle/>
          <a:p>
            <a:fld id="{2BE59A8B-1473-7244-BDC6-DDEB21BE284A}" type="slidenum">
              <a:rPr lang="en-US" smtClean="0"/>
              <a:t>1</a:t>
            </a:fld>
            <a:endParaRPr lang="en-US" dirty="0"/>
          </a:p>
        </p:txBody>
      </p:sp>
    </p:spTree>
    <p:extLst>
      <p:ext uri="{BB962C8B-B14F-4D97-AF65-F5344CB8AC3E}">
        <p14:creationId xmlns:p14="http://schemas.microsoft.com/office/powerpoint/2010/main" val="187412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a typeface="Lato" panose="020F0502020204030203" pitchFamily="34" charset="0"/>
                <a:cs typeface="Lato" panose="020F0502020204030203" pitchFamily="34" charset="0"/>
              </a:rPr>
              <a:t>GPs are experts in their patients. </a:t>
            </a:r>
          </a:p>
          <a:p>
            <a:endParaRPr lang="en-GB" sz="1200" dirty="0">
              <a:ea typeface="Lato" panose="020F0502020204030203" pitchFamily="34" charset="0"/>
              <a:cs typeface="Lato" panose="020F0502020204030203" pitchFamily="34" charset="0"/>
            </a:endParaRPr>
          </a:p>
          <a:p>
            <a:r>
              <a:rPr lang="en-GB" sz="1200" dirty="0">
                <a:ea typeface="Lato" panose="020F0502020204030203" pitchFamily="34" charset="0"/>
                <a:cs typeface="Lato" panose="020F0502020204030203" pitchFamily="34" charset="0"/>
              </a:rPr>
              <a:t>They provide the first point of contact with the NHS for most people in their communities – there are over 1 million GP consultations in the UK every day! </a:t>
            </a:r>
          </a:p>
          <a:p>
            <a:endParaRPr lang="en-GB" sz="1200" dirty="0">
              <a:ea typeface="Lato" panose="020F0502020204030203" pitchFamily="34" charset="0"/>
              <a:cs typeface="Lato" panose="020F0502020204030203" pitchFamily="34" charset="0"/>
            </a:endParaRPr>
          </a:p>
          <a:p>
            <a:r>
              <a:rPr lang="en-GB" sz="1200" dirty="0">
                <a:ea typeface="Lato" panose="020F0502020204030203" pitchFamily="34" charset="0"/>
                <a:cs typeface="Lato" panose="020F0502020204030203" pitchFamily="34" charset="0"/>
              </a:rPr>
              <a:t>GPs deal with a wide range of medical conditions and will treat patients throughout their lives. </a:t>
            </a:r>
          </a:p>
          <a:p>
            <a:endParaRPr lang="en-GB" sz="1200" dirty="0">
              <a:ea typeface="Lato" panose="020F0502020204030203" pitchFamily="34" charset="0"/>
              <a:cs typeface="Lato" panose="020F0502020204030203" pitchFamily="34" charset="0"/>
            </a:endParaRPr>
          </a:p>
          <a:p>
            <a:r>
              <a:rPr lang="en-GB" sz="1200" dirty="0">
                <a:ea typeface="Lato" panose="020F0502020204030203" pitchFamily="34" charset="0"/>
                <a:cs typeface="Lato" panose="020F0502020204030203" pitchFamily="34" charset="0"/>
              </a:rPr>
              <a:t>GPs are vital to their local community and contribute hugely to keeping the nation healthy.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2</a:t>
            </a:fld>
            <a:endParaRPr lang="en-US" dirty="0"/>
          </a:p>
        </p:txBody>
      </p:sp>
    </p:spTree>
    <p:extLst>
      <p:ext uri="{BB962C8B-B14F-4D97-AF65-F5344CB8AC3E}">
        <p14:creationId xmlns:p14="http://schemas.microsoft.com/office/powerpoint/2010/main" val="4163948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Develop a flexible career around the needs of your patients and your personal life</a:t>
            </a:r>
          </a:p>
          <a:p>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Work in a range of practice and community settings and even travel the globe to improve patient care </a:t>
            </a:r>
          </a:p>
          <a:p>
            <a:pPr marL="285750" indent="-285750">
              <a:buFont typeface="Wingdings" panose="05000000000000000000" pitchFamily="2" charset="2"/>
              <a:buChar char="ü"/>
            </a:pPr>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Work in your favourite industry from sport and politics to business, events and even the military.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4</a:t>
            </a:fld>
            <a:endParaRPr lang="en-US" dirty="0"/>
          </a:p>
        </p:txBody>
      </p:sp>
    </p:spTree>
    <p:extLst>
      <p:ext uri="{BB962C8B-B14F-4D97-AF65-F5344CB8AC3E}">
        <p14:creationId xmlns:p14="http://schemas.microsoft.com/office/powerpoint/2010/main" val="187601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Diagnose a wide range of complex conditions, both quickly and compassionately as an expert medical generalist. </a:t>
            </a:r>
          </a:p>
          <a:p>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Play the role of a detective as you make accurate diagnoses.  </a:t>
            </a:r>
          </a:p>
          <a:p>
            <a:pPr marL="285750" indent="-285750">
              <a:buFont typeface="Wingdings" panose="05000000000000000000" pitchFamily="2" charset="2"/>
              <a:buChar char="ü"/>
            </a:pPr>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Change the lives of your patients as you develop an understanding of the people and diversity in your local community.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5</a:t>
            </a:fld>
            <a:endParaRPr lang="en-US" dirty="0"/>
          </a:p>
        </p:txBody>
      </p:sp>
    </p:spTree>
    <p:extLst>
      <p:ext uri="{BB962C8B-B14F-4D97-AF65-F5344CB8AC3E}">
        <p14:creationId xmlns:p14="http://schemas.microsoft.com/office/powerpoint/2010/main" val="19138039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Join a profession where teamwork, problem-solving, and creativity are required everyday.  </a:t>
            </a:r>
          </a:p>
          <a:p>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Work with multi-skilled teams in your community to deliver extensive care for your patients.  </a:t>
            </a:r>
          </a:p>
          <a:p>
            <a:pPr marL="285750" indent="-285750">
              <a:buFont typeface="Wingdings" panose="05000000000000000000" pitchFamily="2" charset="2"/>
              <a:buChar char="ü"/>
            </a:pPr>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Help inspire the next generation of doctors as an educator.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6</a:t>
            </a:fld>
            <a:endParaRPr lang="en-US" dirty="0"/>
          </a:p>
        </p:txBody>
      </p:sp>
    </p:spTree>
    <p:extLst>
      <p:ext uri="{BB962C8B-B14F-4D97-AF65-F5344CB8AC3E}">
        <p14:creationId xmlns:p14="http://schemas.microsoft.com/office/powerpoint/2010/main" val="1912353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Be empowered to lead improvements in healthcare and be at the forefront as technology evolves.   </a:t>
            </a:r>
          </a:p>
          <a:p>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Take on new and exciting roles as care for patients increasingly moves out of hospitals and into the community.   </a:t>
            </a:r>
          </a:p>
          <a:p>
            <a:pPr marL="285750" indent="-285750">
              <a:buFont typeface="Wingdings" panose="05000000000000000000" pitchFamily="2" charset="2"/>
              <a:buChar char="ü"/>
            </a:pPr>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Make significant contributions to the care of many millions of patients around the world through research and development.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7</a:t>
            </a:fld>
            <a:endParaRPr lang="en-US" dirty="0"/>
          </a:p>
        </p:txBody>
      </p:sp>
    </p:spTree>
    <p:extLst>
      <p:ext uri="{BB962C8B-B14F-4D97-AF65-F5344CB8AC3E}">
        <p14:creationId xmlns:p14="http://schemas.microsoft.com/office/powerpoint/2010/main" val="1917367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Make a difference and ensure your patients receive the best possible care.  </a:t>
            </a:r>
          </a:p>
          <a:p>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Treat the whole patients and look at the physical, social and psychological aspects of a patients wellbeing throughout their lives. </a:t>
            </a:r>
          </a:p>
          <a:p>
            <a:pPr marL="285750" indent="-285750">
              <a:buFont typeface="Wingdings" panose="05000000000000000000" pitchFamily="2" charset="2"/>
              <a:buChar char="ü"/>
            </a:pPr>
            <a:endParaRPr lang="en-GB" sz="1200" dirty="0">
              <a:ea typeface="Lato" panose="020F0502020204030203" pitchFamily="34" charset="0"/>
              <a:cs typeface="Lato" panose="020F0502020204030203" pitchFamily="34" charset="0"/>
            </a:endParaRPr>
          </a:p>
          <a:p>
            <a:pPr marL="285750" indent="-285750">
              <a:buFont typeface="Wingdings" panose="05000000000000000000" pitchFamily="2" charset="2"/>
              <a:buChar char="ü"/>
            </a:pPr>
            <a:r>
              <a:rPr lang="en-GB" sz="1200" dirty="0">
                <a:ea typeface="Lato" panose="020F0502020204030203" pitchFamily="34" charset="0"/>
                <a:cs typeface="Lato" panose="020F0502020204030203" pitchFamily="34" charset="0"/>
              </a:rPr>
              <a:t>See patients in a variety of settings including the privilege of their own home.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8</a:t>
            </a:fld>
            <a:endParaRPr lang="en-US" dirty="0"/>
          </a:p>
        </p:txBody>
      </p:sp>
    </p:spTree>
    <p:extLst>
      <p:ext uri="{BB962C8B-B14F-4D97-AF65-F5344CB8AC3E}">
        <p14:creationId xmlns:p14="http://schemas.microsoft.com/office/powerpoint/2010/main" val="4018442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ea typeface="Lato" panose="020F0502020204030203" pitchFamily="34" charset="0"/>
                <a:cs typeface="Lato" panose="020F0502020204030203" pitchFamily="34" charset="0"/>
              </a:rPr>
              <a:t>GCSE / Scottish Nationals </a:t>
            </a:r>
          </a:p>
          <a:p>
            <a:endParaRPr lang="en-GB" dirty="0">
              <a:ea typeface="Lato" panose="020F0502020204030203" pitchFamily="34" charset="0"/>
              <a:cs typeface="Lato" panose="020F0502020204030203" pitchFamily="34" charset="0"/>
            </a:endParaRPr>
          </a:p>
          <a:p>
            <a:r>
              <a:rPr lang="en-GB" sz="1200" dirty="0">
                <a:ea typeface="Lato" panose="020F0502020204030203" pitchFamily="34" charset="0"/>
                <a:cs typeface="Lato" panose="020F0502020204030203" pitchFamily="34" charset="0"/>
              </a:rPr>
              <a:t>All medical schools require different things, as a rough guide they’ll ask for a minimum of five GCSE/Scottish National passes at grades A-C (9-4) or equivalent including subjects such as Maths and English. </a:t>
            </a:r>
          </a:p>
          <a:p>
            <a:endParaRPr lang="en-GB" dirty="0"/>
          </a:p>
          <a:p>
            <a:r>
              <a:rPr lang="en-GB" sz="1400" dirty="0">
                <a:ea typeface="Lato" panose="020F0502020204030203" pitchFamily="34" charset="0"/>
                <a:cs typeface="Lato" panose="020F0502020204030203" pitchFamily="34" charset="0"/>
              </a:rPr>
              <a:t>A level  / Further Education / Scottish Highers </a:t>
            </a:r>
          </a:p>
          <a:p>
            <a:endParaRPr lang="en-GB" dirty="0">
              <a:ea typeface="Lato" panose="020F0502020204030203" pitchFamily="34" charset="0"/>
              <a:cs typeface="Lato" panose="020F0502020204030203" pitchFamily="34" charset="0"/>
            </a:endParaRPr>
          </a:p>
          <a:p>
            <a:r>
              <a:rPr lang="en-GB" sz="1200" dirty="0">
                <a:ea typeface="Lato" panose="020F0502020204030203" pitchFamily="34" charset="0"/>
                <a:cs typeface="Lato" panose="020F0502020204030203" pitchFamily="34" charset="0"/>
              </a:rPr>
              <a:t>Again, each medical school will have it’s own entry requirements. Most are looking for the following: </a:t>
            </a:r>
          </a:p>
          <a:p>
            <a:pPr marL="285750" indent="-285750">
              <a:buFont typeface="Arial" panose="020B0604020202020204" pitchFamily="34" charset="0"/>
              <a:buChar char="•"/>
            </a:pPr>
            <a:r>
              <a:rPr lang="en-GB" sz="1200" dirty="0">
                <a:ea typeface="Lato" panose="020F0502020204030203" pitchFamily="34" charset="0"/>
                <a:cs typeface="Lato" panose="020F0502020204030203" pitchFamily="34" charset="0"/>
              </a:rPr>
              <a:t>A*A*A* - AAA at A level or AAAAB – AAABB for Scottish Highers </a:t>
            </a:r>
          </a:p>
          <a:p>
            <a:pPr marL="285750" indent="-285750">
              <a:buFont typeface="Arial" panose="020B0604020202020204" pitchFamily="34" charset="0"/>
              <a:buChar char="•"/>
            </a:pPr>
            <a:r>
              <a:rPr lang="en-GB" sz="1200" dirty="0">
                <a:ea typeface="Lato" panose="020F0502020204030203" pitchFamily="34" charset="0"/>
                <a:cs typeface="Lato" panose="020F0502020204030203" pitchFamily="34" charset="0"/>
              </a:rPr>
              <a:t>Some schools look for specific subjects to be taken such as Chemistry and others offer contextualised admissions which allow entry with lower grades.</a:t>
            </a:r>
          </a:p>
          <a:p>
            <a:pPr marL="285750" indent="-285750">
              <a:buFont typeface="Arial" panose="020B0604020202020204" pitchFamily="34" charset="0"/>
              <a:buChar char="•"/>
            </a:pPr>
            <a:r>
              <a:rPr lang="en-GB" sz="1200" dirty="0">
                <a:ea typeface="Lato" panose="020F0502020204030203" pitchFamily="34" charset="0"/>
                <a:cs typeface="Lato" panose="020F0502020204030203" pitchFamily="34" charset="0"/>
              </a:rPr>
              <a:t>To find out more about each medical school’s entry requirements visit: </a:t>
            </a:r>
          </a:p>
          <a:p>
            <a:r>
              <a:rPr lang="en-GB" sz="1200" dirty="0">
                <a:ea typeface="Lato" panose="020F0502020204030203" pitchFamily="34" charset="0"/>
                <a:cs typeface="Lato" panose="020F0502020204030203" pitchFamily="34" charset="0"/>
              </a:rPr>
              <a:t>medschools.ac.uk/studying-medicine/applications/entry-requirements </a:t>
            </a:r>
            <a:endParaRPr lang="en-GB"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10</a:t>
            </a:fld>
            <a:endParaRPr lang="en-US" dirty="0"/>
          </a:p>
        </p:txBody>
      </p:sp>
    </p:spTree>
    <p:extLst>
      <p:ext uri="{BB962C8B-B14F-4D97-AF65-F5344CB8AC3E}">
        <p14:creationId xmlns:p14="http://schemas.microsoft.com/office/powerpoint/2010/main" val="4118660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ea typeface="Lato" panose="020F0502020204030203" pitchFamily="34" charset="0"/>
                <a:cs typeface="Lato" panose="020F0502020204030203" pitchFamily="34" charset="0"/>
              </a:rPr>
              <a:t>Top tip!</a:t>
            </a:r>
          </a:p>
          <a:p>
            <a:endParaRPr lang="en-GB" dirty="0">
              <a:ea typeface="Lato" panose="020F0502020204030203" pitchFamily="34" charset="0"/>
              <a:cs typeface="Lato" panose="020F0502020204030203" pitchFamily="34" charset="0"/>
            </a:endParaRPr>
          </a:p>
          <a:p>
            <a:r>
              <a:rPr lang="en-GB" sz="1200" dirty="0">
                <a:ea typeface="Lato" panose="020F0502020204030203" pitchFamily="34" charset="0"/>
                <a:cs typeface="Lato" panose="020F0502020204030203" pitchFamily="34" charset="0"/>
              </a:rPr>
              <a:t>Medical degrees can have different names, but they tend to fit into four types: </a:t>
            </a:r>
          </a:p>
          <a:p>
            <a:pPr marL="342900" indent="-342900">
              <a:buFont typeface="Arial" panose="020B0604020202020204" pitchFamily="34" charset="0"/>
              <a:buChar char="•"/>
            </a:pPr>
            <a:r>
              <a:rPr lang="en-GB" sz="1200" dirty="0">
                <a:ea typeface="Lato" panose="020F0502020204030203" pitchFamily="34" charset="0"/>
                <a:cs typeface="Lato" panose="020F0502020204030203" pitchFamily="34" charset="0"/>
              </a:rPr>
              <a:t>Standard Entry Medicine (5 or 6 years)</a:t>
            </a:r>
          </a:p>
          <a:p>
            <a:pPr marL="342900" indent="-342900">
              <a:buFont typeface="Arial" panose="020B0604020202020204" pitchFamily="34" charset="0"/>
              <a:buChar char="•"/>
            </a:pPr>
            <a:r>
              <a:rPr lang="en-GB" sz="1200" dirty="0">
                <a:ea typeface="Lato" panose="020F0502020204030203" pitchFamily="34" charset="0"/>
                <a:cs typeface="Lato" panose="020F0502020204030203" pitchFamily="34" charset="0"/>
              </a:rPr>
              <a:t>Graduate Entry Medicine (4 or 5 years) </a:t>
            </a:r>
          </a:p>
          <a:p>
            <a:pPr marL="342900" indent="-342900">
              <a:buFont typeface="Arial" panose="020B0604020202020204" pitchFamily="34" charset="0"/>
              <a:buChar char="•"/>
            </a:pPr>
            <a:r>
              <a:rPr lang="en-GB" sz="1200" dirty="0">
                <a:ea typeface="Lato" panose="020F0502020204030203" pitchFamily="34" charset="0"/>
                <a:cs typeface="Lato" panose="020F0502020204030203" pitchFamily="34" charset="0"/>
              </a:rPr>
              <a:t>Medicine with a Preliminary Year (6 years) </a:t>
            </a:r>
          </a:p>
          <a:p>
            <a:pPr marL="342900" indent="-342900">
              <a:buFont typeface="Arial" panose="020B0604020202020204" pitchFamily="34" charset="0"/>
              <a:buChar char="•"/>
            </a:pPr>
            <a:r>
              <a:rPr lang="en-GB" sz="1200" dirty="0">
                <a:ea typeface="Lato" panose="020F0502020204030203" pitchFamily="34" charset="0"/>
                <a:cs typeface="Lato" panose="020F0502020204030203" pitchFamily="34" charset="0"/>
              </a:rPr>
              <a:t>Medicine with a Gateway Year (6 years) </a:t>
            </a:r>
          </a:p>
          <a:p>
            <a:pPr marL="342900" indent="-342900">
              <a:buFont typeface="Arial" panose="020B0604020202020204" pitchFamily="34" charset="0"/>
              <a:buChar char="•"/>
            </a:pPr>
            <a:endParaRPr lang="en-GB" sz="1200" dirty="0">
              <a:ea typeface="Lato" panose="020F0502020204030203" pitchFamily="34" charset="0"/>
              <a:cs typeface="Lato" panose="020F0502020204030203" pitchFamily="34" charset="0"/>
            </a:endParaRPr>
          </a:p>
          <a:p>
            <a:r>
              <a:rPr lang="en-GB" sz="1200" dirty="0">
                <a:ea typeface="Lato" panose="020F0502020204030203" pitchFamily="34" charset="0"/>
                <a:cs typeface="Lato" panose="020F0502020204030203" pitchFamily="34" charset="0"/>
              </a:rPr>
              <a:t>For more information visit: </a:t>
            </a:r>
          </a:p>
          <a:p>
            <a:r>
              <a:rPr lang="en-GB" sz="1200" b="1" dirty="0">
                <a:ea typeface="Lato" panose="020F0502020204030203" pitchFamily="34" charset="0"/>
                <a:cs typeface="Lato" panose="020F0502020204030203" pitchFamily="34" charset="0"/>
              </a:rPr>
              <a:t>medschools.ac.uk/studying-medicine </a:t>
            </a:r>
            <a:endParaRPr lang="en-GB" dirty="0"/>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11</a:t>
            </a:fld>
            <a:endParaRPr lang="en-US" dirty="0"/>
          </a:p>
        </p:txBody>
      </p:sp>
    </p:spTree>
    <p:extLst>
      <p:ext uri="{BB962C8B-B14F-4D97-AF65-F5344CB8AC3E}">
        <p14:creationId xmlns:p14="http://schemas.microsoft.com/office/powerpoint/2010/main" val="2335166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a typeface="Lato" panose="020F0502020204030203" pitchFamily="34" charset="0"/>
                <a:cs typeface="Arial" panose="020B0604020202020204" pitchFamily="34" charset="0"/>
              </a:rPr>
              <a:t>Applying to Medical School  When applying  you’ll need: </a:t>
            </a: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Have achieved good exam results throughout school, college or sixth form and have good predicted grades. </a:t>
            </a: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Have developed an understanding of the career through relevant experiences such as volunteering, part-time work, reading relevant literature, listening to related podcasts or work experience.</a:t>
            </a: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Take an admission test where necessary such as UCAT, BMAT or GAMSAT </a:t>
            </a: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Usually attend an interview to demonstrate further the non-academic attributes that you have written about in your personal statement  </a:t>
            </a:r>
          </a:p>
          <a:p>
            <a:endParaRPr lang="en-GB" sz="1200" dirty="0">
              <a:cs typeface="Arial" panose="020B0604020202020204" pitchFamily="34" charset="0"/>
            </a:endParaRPr>
          </a:p>
          <a:p>
            <a:r>
              <a:rPr lang="en-GB" sz="1200" dirty="0">
                <a:ea typeface="Lato" panose="020F0502020204030203" pitchFamily="34" charset="0"/>
                <a:cs typeface="Arial" panose="020B0604020202020204" pitchFamily="34" charset="0"/>
              </a:rPr>
              <a:t>Top tip! </a:t>
            </a:r>
          </a:p>
          <a:p>
            <a:r>
              <a:rPr lang="en-GB" sz="1200" dirty="0">
                <a:ea typeface="Lato" panose="020F0502020204030203" pitchFamily="34" charset="0"/>
                <a:cs typeface="Arial" panose="020B0604020202020204" pitchFamily="34" charset="0"/>
              </a:rPr>
              <a:t>Medical schools are looking for applicants who have the correct academic aptitude but who are also able to demonstrate the core values and attributes required to study medicine. Find out more at medschools.ac.uk/studying-medicine/applications </a:t>
            </a:r>
          </a:p>
          <a:p>
            <a:endParaRPr lang="en-GB" sz="1200" dirty="0">
              <a:cs typeface="Arial" panose="020B0604020202020204" pitchFamily="34" charset="0"/>
            </a:endParaRPr>
          </a:p>
          <a:p>
            <a:r>
              <a:rPr lang="en-GB" sz="1200" dirty="0">
                <a:ea typeface="Lato" panose="020F0502020204030203" pitchFamily="34" charset="0"/>
                <a:cs typeface="Arial" panose="020B0604020202020204" pitchFamily="34" charset="0"/>
              </a:rPr>
              <a:t>Top tip!</a:t>
            </a:r>
          </a:p>
          <a:p>
            <a:r>
              <a:rPr lang="en-GB" sz="1200" dirty="0">
                <a:ea typeface="Lato" panose="020F0502020204030203" pitchFamily="34" charset="0"/>
                <a:cs typeface="Arial" panose="020B0604020202020204" pitchFamily="34" charset="0"/>
              </a:rPr>
              <a:t>Most medical schools will ask you to demonstrate what you have learnt and gained from your relevant experiences. Remember, it is what you have learnt from these experiences that is important – not how many hours you have completed. To find out more about work experience visit medschools.ac.uk/studying-medicine/applications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12</a:t>
            </a:fld>
            <a:endParaRPr lang="en-US" dirty="0"/>
          </a:p>
        </p:txBody>
      </p:sp>
    </p:spTree>
    <p:extLst>
      <p:ext uri="{BB962C8B-B14F-4D97-AF65-F5344CB8AC3E}">
        <p14:creationId xmlns:p14="http://schemas.microsoft.com/office/powerpoint/2010/main" val="896029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a typeface="Lato" panose="020F0502020204030203" pitchFamily="34" charset="0"/>
                <a:cs typeface="Arial" panose="020B0604020202020204" pitchFamily="34" charset="0"/>
              </a:rPr>
              <a:t>One form of relevant experience is ‘Observe GP’ an interactive video platform created by the RCGP for aspiring medics. </a:t>
            </a:r>
          </a:p>
          <a:p>
            <a:endParaRPr lang="en-GB" sz="1200" dirty="0">
              <a:ea typeface="Lato" panose="020F0502020204030203" pitchFamily="34" charset="0"/>
              <a:cs typeface="Arial" panose="020B0604020202020204" pitchFamily="34" charset="0"/>
            </a:endParaRPr>
          </a:p>
          <a:p>
            <a:r>
              <a:rPr lang="en-GB" sz="1200" dirty="0">
                <a:ea typeface="Lato" panose="020F0502020204030203" pitchFamily="34" charset="0"/>
                <a:cs typeface="Arial" panose="020B0604020202020204" pitchFamily="34" charset="0"/>
              </a:rPr>
              <a:t>Available free, online, 24/7, no matter where you live in the UK and irrespective of whether you have family connections in healthcare, Observe GP provides all 20,000+ applicants to medicine the opportunity to gain insights into general practice, the bedrock of the NHS. </a:t>
            </a:r>
          </a:p>
          <a:p>
            <a:endParaRPr lang="en-GB" dirty="0"/>
          </a:p>
          <a:p>
            <a:r>
              <a:rPr lang="en-GB" dirty="0"/>
              <a:t>Aspiring medics aged 16+ can register their interest at rcgp.org.uk/</a:t>
            </a:r>
            <a:r>
              <a:rPr lang="en-GB" dirty="0" err="1"/>
              <a:t>observegp</a:t>
            </a:r>
            <a:r>
              <a:rPr lang="en-GB" dirty="0"/>
              <a:t> and </a:t>
            </a:r>
            <a:r>
              <a:rPr lang="en-GB" dirty="0" err="1"/>
              <a:t>wil</a:t>
            </a:r>
            <a:r>
              <a:rPr lang="en-GB" dirty="0"/>
              <a:t> be sent a link to use Observe GP in their own time. </a:t>
            </a:r>
          </a:p>
          <a:p>
            <a:endParaRPr lang="en-GB" dirty="0"/>
          </a:p>
          <a:p>
            <a:r>
              <a:rPr lang="en-GB" dirty="0"/>
              <a:t>It is highly recommended to download and use the reflective diary, created by the RCGP, to take notes.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13</a:t>
            </a:fld>
            <a:endParaRPr lang="en-US" dirty="0"/>
          </a:p>
        </p:txBody>
      </p:sp>
    </p:spTree>
    <p:extLst>
      <p:ext uri="{BB962C8B-B14F-4D97-AF65-F5344CB8AC3E}">
        <p14:creationId xmlns:p14="http://schemas.microsoft.com/office/powerpoint/2010/main" val="40770789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ea typeface="Lato" panose="020F0502020204030203" pitchFamily="34" charset="0"/>
                <a:cs typeface="Arial" panose="020B0604020202020204" pitchFamily="34" charset="0"/>
              </a:rPr>
              <a:t>University Degree </a:t>
            </a: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Study for between 4-6 years depending on your course and choose from 41 medical schools in the UK! </a:t>
            </a: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While at medical school you’ll: </a:t>
            </a:r>
          </a:p>
          <a:p>
            <a:pPr marL="285750" indent="-285750">
              <a:buFont typeface="Wingdings" panose="05000000000000000000" pitchFamily="2" charset="2"/>
              <a:buChar char="ü"/>
            </a:pPr>
            <a:r>
              <a:rPr lang="en-GB" sz="1200" dirty="0">
                <a:ea typeface="Lato" panose="020F0502020204030203" pitchFamily="34" charset="0"/>
                <a:cs typeface="Arial" panose="020B0604020202020204" pitchFamily="34" charset="0"/>
              </a:rPr>
              <a:t>Gain relevant skills and experiences in basic medical sciences and practical clinical tasks. </a:t>
            </a:r>
          </a:p>
          <a:p>
            <a:pPr marL="285750" indent="-285750">
              <a:buFont typeface="Wingdings" panose="05000000000000000000" pitchFamily="2" charset="2"/>
              <a:buChar char="ü"/>
            </a:pPr>
            <a:r>
              <a:rPr lang="en-GB" sz="1200" dirty="0">
                <a:ea typeface="Lato" panose="020F0502020204030203" pitchFamily="34" charset="0"/>
                <a:cs typeface="Arial" panose="020B0604020202020204" pitchFamily="34" charset="0"/>
              </a:rPr>
              <a:t>Carry out wide range of clinical placements under supervision, spending time in GP practices, hospitals and specialist clinics. </a:t>
            </a:r>
          </a:p>
          <a:p>
            <a:pPr marL="285750" indent="-285750">
              <a:buFont typeface="Wingdings" panose="05000000000000000000" pitchFamily="2" charset="2"/>
              <a:buChar char="ü"/>
            </a:pPr>
            <a:r>
              <a:rPr lang="en-GB" sz="1200" dirty="0">
                <a:ea typeface="Lato" panose="020F0502020204030203" pitchFamily="34" charset="0"/>
                <a:cs typeface="Arial" panose="020B0604020202020204" pitchFamily="34" charset="0"/>
              </a:rPr>
              <a:t>Sit exams and carry out a wide range of projects that develop skills such as teamwork and communication. </a:t>
            </a:r>
          </a:p>
          <a:p>
            <a:endParaRPr lang="en-GB" sz="1200" dirty="0">
              <a:cs typeface="Arial" panose="020B0604020202020204" pitchFamily="34" charset="0"/>
            </a:endParaRPr>
          </a:p>
          <a:p>
            <a:r>
              <a:rPr lang="en-GB" sz="1200" b="1" dirty="0">
                <a:ea typeface="Lato" panose="020F0502020204030203" pitchFamily="34" charset="0"/>
                <a:cs typeface="Arial" panose="020B0604020202020204" pitchFamily="34" charset="0"/>
              </a:rPr>
              <a:t>Foundation Programme</a:t>
            </a:r>
          </a:p>
          <a:p>
            <a:pPr marL="342900" indent="-342900">
              <a:buFont typeface="Arial" panose="020B0604020202020204" pitchFamily="34" charset="0"/>
              <a:buChar char="•"/>
            </a:pPr>
            <a:r>
              <a:rPr lang="en-GB" sz="1200" dirty="0">
                <a:ea typeface="Lato" panose="020F0502020204030203" pitchFamily="34" charset="0"/>
                <a:cs typeface="Arial" panose="020B0604020202020204" pitchFamily="34" charset="0"/>
              </a:rPr>
              <a:t>Having graduated from medical school you’ll become a foundation doctor – your first paid job as a doctor! You’ll carry out two years of training known as F1 and F2. </a:t>
            </a:r>
          </a:p>
          <a:p>
            <a:pPr marL="342900" indent="-342900">
              <a:buFont typeface="Arial" panose="020B0604020202020204" pitchFamily="34" charset="0"/>
              <a:buChar char="•"/>
            </a:pPr>
            <a:r>
              <a:rPr lang="en-GB" sz="1200" dirty="0">
                <a:ea typeface="Lato" panose="020F0502020204030203" pitchFamily="34" charset="0"/>
                <a:cs typeface="Arial" panose="020B0604020202020204" pitchFamily="34" charset="0"/>
              </a:rPr>
              <a:t>The foundation programme involves six different rotations across a wide range of medical specialities. These rotations enable you to gain valuable experience and become competent in basic clinical skills. </a:t>
            </a:r>
          </a:p>
          <a:p>
            <a:pPr marL="342900" indent="-342900">
              <a:buFont typeface="Arial" panose="020B0604020202020204" pitchFamily="34" charset="0"/>
              <a:buChar char="•"/>
            </a:pPr>
            <a:r>
              <a:rPr lang="en-GB" sz="1200" dirty="0">
                <a:ea typeface="Lato" panose="020F0502020204030203" pitchFamily="34" charset="0"/>
                <a:cs typeface="Arial" panose="020B0604020202020204" pitchFamily="34" charset="0"/>
              </a:rPr>
              <a:t>You’ll also be able to further develop non-clinical skills such as communication, teamwork, leadership and research.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14</a:t>
            </a:fld>
            <a:endParaRPr lang="en-US" dirty="0"/>
          </a:p>
        </p:txBody>
      </p:sp>
    </p:spTree>
    <p:extLst>
      <p:ext uri="{BB962C8B-B14F-4D97-AF65-F5344CB8AC3E}">
        <p14:creationId xmlns:p14="http://schemas.microsoft.com/office/powerpoint/2010/main" val="1994247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ea typeface="Lato" panose="020F0502020204030203" pitchFamily="34" charset="0"/>
                <a:cs typeface="Arial" panose="020B0604020202020204" pitchFamily="34" charset="0"/>
              </a:rPr>
              <a:t>GP Speciality Training  </a:t>
            </a:r>
          </a:p>
          <a:p>
            <a:endParaRPr lang="en-GB" sz="1200" b="1" dirty="0">
              <a:ea typeface="Lato" panose="020F0502020204030203" pitchFamily="34" charset="0"/>
              <a:cs typeface="Arial" panose="020B0604020202020204" pitchFamily="34" charset="0"/>
            </a:endParaRP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To become a GP in the UK, you will need to complete a minimum of three years (full time equivalent) speciality training. </a:t>
            </a:r>
          </a:p>
          <a:p>
            <a:endParaRPr lang="en-GB" sz="1200" dirty="0">
              <a:ea typeface="Lato" panose="020F0502020204030203" pitchFamily="34" charset="0"/>
              <a:cs typeface="Arial" panose="020B0604020202020204" pitchFamily="34" charset="0"/>
            </a:endParaRP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During these three years you’ll typically spend 18-months in hospital posts and 18-months in general practice. </a:t>
            </a:r>
          </a:p>
          <a:p>
            <a:endParaRPr lang="en-GB" sz="1200" dirty="0">
              <a:ea typeface="Lato" panose="020F0502020204030203" pitchFamily="34" charset="0"/>
              <a:cs typeface="Arial" panose="020B0604020202020204" pitchFamily="34" charset="0"/>
            </a:endParaRPr>
          </a:p>
          <a:p>
            <a:pPr marL="285750" indent="-285750">
              <a:buFont typeface="Arial" panose="020B0604020202020204" pitchFamily="34" charset="0"/>
              <a:buChar char="•"/>
            </a:pPr>
            <a:r>
              <a:rPr lang="en-GB" sz="1200" dirty="0">
                <a:ea typeface="Lato" panose="020F0502020204030203" pitchFamily="34" charset="0"/>
                <a:cs typeface="Arial" panose="020B0604020202020204" pitchFamily="34" charset="0"/>
              </a:rPr>
              <a:t>As part of your training you’ll carry out a series of assessments, which once passed – allow you to join the GMC’s GP register. </a:t>
            </a:r>
          </a:p>
          <a:p>
            <a:endParaRPr lang="en-GB" sz="1200" dirty="0">
              <a:ea typeface="Lato" panose="020F0502020204030203" pitchFamily="34" charset="0"/>
              <a:cs typeface="Arial" panose="020B0604020202020204" pitchFamily="34" charset="0"/>
            </a:endParaRPr>
          </a:p>
          <a:p>
            <a:r>
              <a:rPr lang="en-GB" sz="1200" dirty="0">
                <a:ea typeface="Lato" panose="020F0502020204030203" pitchFamily="34" charset="0"/>
                <a:cs typeface="Arial" panose="020B0604020202020204" pitchFamily="34" charset="0"/>
              </a:rPr>
              <a:t>For more information visit</a:t>
            </a:r>
          </a:p>
          <a:p>
            <a:r>
              <a:rPr lang="en-GB" sz="1200" b="1" dirty="0">
                <a:ea typeface="Lato" panose="020F0502020204030203" pitchFamily="34" charset="0"/>
                <a:cs typeface="Arial" panose="020B0604020202020204" pitchFamily="34" charset="0"/>
              </a:rPr>
              <a:t>gprecruitment.hee.nhs.uk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15</a:t>
            </a:fld>
            <a:endParaRPr lang="en-US" dirty="0"/>
          </a:p>
        </p:txBody>
      </p:sp>
    </p:spTree>
    <p:extLst>
      <p:ext uri="{BB962C8B-B14F-4D97-AF65-F5344CB8AC3E}">
        <p14:creationId xmlns:p14="http://schemas.microsoft.com/office/powerpoint/2010/main" val="12016499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chemeClr val="bg1"/>
                </a:solidFill>
                <a:latin typeface="Lato" panose="020F0502020204030203" pitchFamily="34" charset="0"/>
                <a:ea typeface="Lato" panose="020F0502020204030203" pitchFamily="34" charset="0"/>
                <a:cs typeface="Lato" panose="020F0502020204030203" pitchFamily="34" charset="0"/>
              </a:rPr>
              <a:t>The RCGP is the professional membership </a:t>
            </a:r>
          </a:p>
          <a:p>
            <a:r>
              <a:rPr lang="en-GB" dirty="0">
                <a:solidFill>
                  <a:schemeClr val="bg1"/>
                </a:solidFill>
                <a:latin typeface="Lato" panose="020F0502020204030203" pitchFamily="34" charset="0"/>
                <a:ea typeface="Lato" panose="020F0502020204030203" pitchFamily="34" charset="0"/>
                <a:cs typeface="Lato" panose="020F0502020204030203" pitchFamily="34" charset="0"/>
              </a:rPr>
              <a:t>body for GPs and is here to help you explore </a:t>
            </a:r>
          </a:p>
          <a:p>
            <a:r>
              <a:rPr lang="en-GB" dirty="0">
                <a:solidFill>
                  <a:schemeClr val="bg1"/>
                </a:solidFill>
                <a:latin typeface="Lato" panose="020F0502020204030203" pitchFamily="34" charset="0"/>
                <a:ea typeface="Lato" panose="020F0502020204030203" pitchFamily="34" charset="0"/>
                <a:cs typeface="Lato" panose="020F0502020204030203" pitchFamily="34" charset="0"/>
              </a:rPr>
              <a:t>and discover the endless opportunities </a:t>
            </a:r>
          </a:p>
          <a:p>
            <a:r>
              <a:rPr lang="en-GB" dirty="0">
                <a:solidFill>
                  <a:schemeClr val="bg1"/>
                </a:solidFill>
                <a:latin typeface="Lato" panose="020F0502020204030203" pitchFamily="34" charset="0"/>
                <a:ea typeface="Lato" panose="020F0502020204030203" pitchFamily="34" charset="0"/>
                <a:cs typeface="Lato" panose="020F0502020204030203" pitchFamily="34" charset="0"/>
              </a:rPr>
              <a:t>general practice has to offer. Becoming a GP </a:t>
            </a:r>
          </a:p>
          <a:p>
            <a:r>
              <a:rPr lang="en-GB" dirty="0">
                <a:solidFill>
                  <a:schemeClr val="bg1"/>
                </a:solidFill>
                <a:latin typeface="Lato" panose="020F0502020204030203" pitchFamily="34" charset="0"/>
                <a:ea typeface="Lato" panose="020F0502020204030203" pitchFamily="34" charset="0"/>
                <a:cs typeface="Lato" panose="020F0502020204030203" pitchFamily="34" charset="0"/>
              </a:rPr>
              <a:t>is incredibly enriching and rewarding, </a:t>
            </a:r>
          </a:p>
          <a:p>
            <a:r>
              <a:rPr lang="en-GB" dirty="0">
                <a:solidFill>
                  <a:schemeClr val="bg1"/>
                </a:solidFill>
                <a:latin typeface="Lato" panose="020F0502020204030203" pitchFamily="34" charset="0"/>
                <a:ea typeface="Lato" panose="020F0502020204030203" pitchFamily="34" charset="0"/>
                <a:cs typeface="Lato" panose="020F0502020204030203" pitchFamily="34" charset="0"/>
              </a:rPr>
              <a:t>it is a career that is diverse and fulfilling. </a:t>
            </a:r>
            <a:r>
              <a:rPr lang="en-GB" dirty="0">
                <a:latin typeface="Lato" panose="020F0502020204030203" pitchFamily="34" charset="0"/>
                <a:ea typeface="Lato" panose="020F0502020204030203" pitchFamily="34" charset="0"/>
                <a:cs typeface="Lato" panose="020F0502020204030203" pitchFamily="34" charset="0"/>
              </a:rPr>
              <a:t> </a:t>
            </a:r>
          </a:p>
          <a:p>
            <a:endParaRPr lang="en-GB" dirty="0"/>
          </a:p>
        </p:txBody>
      </p:sp>
      <p:sp>
        <p:nvSpPr>
          <p:cNvPr id="4" name="Slide Number Placeholder 3"/>
          <p:cNvSpPr>
            <a:spLocks noGrp="1"/>
          </p:cNvSpPr>
          <p:nvPr>
            <p:ph type="sldNum" sz="quarter" idx="10"/>
          </p:nvPr>
        </p:nvSpPr>
        <p:spPr/>
        <p:txBody>
          <a:bodyPr/>
          <a:lstStyle/>
          <a:p>
            <a:fld id="{2BE59A8B-1473-7244-BDC6-DDEB21BE284A}" type="slidenum">
              <a:rPr lang="en-US" smtClean="0"/>
              <a:t>16</a:t>
            </a:fld>
            <a:endParaRPr lang="en-US" dirty="0"/>
          </a:p>
        </p:txBody>
      </p:sp>
    </p:spTree>
    <p:extLst>
      <p:ext uri="{BB962C8B-B14F-4D97-AF65-F5344CB8AC3E}">
        <p14:creationId xmlns:p14="http://schemas.microsoft.com/office/powerpoint/2010/main" val="31475082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8"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33" Type="http://schemas.openxmlformats.org/officeDocument/2006/relationships/image" Target="../media/image36.pn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Master" Target="../slideMasters/slideMaster2.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32" Type="http://schemas.openxmlformats.org/officeDocument/2006/relationships/image" Target="../media/image35.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 Id="rId8"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Oval 6"/>
          <p:cNvSpPr/>
          <p:nvPr userDrawn="1"/>
        </p:nvSpPr>
        <p:spPr>
          <a:xfrm rot="16200000">
            <a:off x="6759076" y="1358900"/>
            <a:ext cx="4416356" cy="4416356"/>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9" name="Text Placeholder 6"/>
          <p:cNvSpPr txBox="1">
            <a:spLocks/>
          </p:cNvSpPr>
          <p:nvPr userDrawn="1"/>
        </p:nvSpPr>
        <p:spPr>
          <a:xfrm>
            <a:off x="466725" y="6169968"/>
            <a:ext cx="2614690" cy="276999"/>
          </a:xfrm>
          <a:prstGeom prst="rect">
            <a:avLst/>
          </a:prstGeom>
        </p:spPr>
        <p:txBody>
          <a:bodyPr wrap="non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smtClean="0">
                <a:solidFill>
                  <a:schemeClr val="bg1"/>
                </a:solidFill>
                <a:effectLst/>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latin typeface="Lato" charset="0"/>
              </a:rPr>
              <a:t>rcgp.org.uk/discovergp</a:t>
            </a:r>
            <a:endParaRPr lang="en-US" dirty="0">
              <a:solidFill>
                <a:schemeClr val="bg1"/>
              </a:solidFill>
            </a:endParaRPr>
          </a:p>
        </p:txBody>
      </p:sp>
      <p:pic>
        <p:nvPicPr>
          <p:cNvPr id="11" name="Picture 10"/>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375526" y="1190624"/>
            <a:ext cx="4192936" cy="5667375"/>
          </a:xfrm>
          <a:prstGeom prst="rect">
            <a:avLst/>
          </a:prstGeom>
        </p:spPr>
      </p:pic>
      <p:sp>
        <p:nvSpPr>
          <p:cNvPr id="8"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extLst>
      <p:ext uri="{BB962C8B-B14F-4D97-AF65-F5344CB8AC3E}">
        <p14:creationId xmlns:p14="http://schemas.microsoft.com/office/powerpoint/2010/main" val="1764457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344025" y="6356350"/>
            <a:ext cx="2743200" cy="365125"/>
          </a:xfrm>
          <a:prstGeom prst="rect">
            <a:avLst/>
          </a:prstGeom>
        </p:spPr>
        <p:txBody>
          <a:bodyPr/>
          <a:lstStyle/>
          <a:p>
            <a:fld id="{0C7DD243-BA11-6945-A4E8-C6EC70B4F91A}" type="slidenum">
              <a:rPr lang="en-US" smtClean="0"/>
              <a:t>‹#›</a:t>
            </a:fld>
            <a:endParaRPr lang="en-US" dirty="0"/>
          </a:p>
        </p:txBody>
      </p:sp>
      <p:sp>
        <p:nvSpPr>
          <p:cNvPr id="6" name="Title Placeholder 2"/>
          <p:cNvSpPr>
            <a:spLocks noGrp="1"/>
          </p:cNvSpPr>
          <p:nvPr>
            <p:ph type="title" hasCustomPrompt="1"/>
          </p:nvPr>
        </p:nvSpPr>
        <p:spPr>
          <a:xfrm>
            <a:off x="466725" y="1943349"/>
            <a:ext cx="5489232" cy="1225629"/>
          </a:xfrm>
          <a:prstGeom prst="rect">
            <a:avLst/>
          </a:prstGeom>
          <a:solidFill>
            <a:schemeClr val="bg1"/>
          </a:solidFill>
        </p:spPr>
        <p:txBody>
          <a:bodyPr vert="horz" wrap="none" lIns="360000" tIns="360000" rIns="360000" bIns="360000" rtlCol="0" anchor="ctr">
            <a:spAutoFit/>
          </a:bodyPr>
          <a:lstStyle>
            <a:lvl1pPr>
              <a:defRPr sz="3600"/>
            </a:lvl1pPr>
          </a:lstStyle>
          <a:p>
            <a:r>
              <a:rPr lang="en-US" dirty="0"/>
              <a:t>CLICK TO EDIT TITLE</a:t>
            </a:r>
          </a:p>
        </p:txBody>
      </p:sp>
      <p:sp>
        <p:nvSpPr>
          <p:cNvPr id="3" name="Text Placeholder 2"/>
          <p:cNvSpPr>
            <a:spLocks noGrp="1"/>
          </p:cNvSpPr>
          <p:nvPr>
            <p:ph type="body" sz="quarter" idx="13" hasCustomPrompt="1"/>
          </p:nvPr>
        </p:nvSpPr>
        <p:spPr>
          <a:xfrm>
            <a:off x="466725" y="3293053"/>
            <a:ext cx="4592638" cy="1109663"/>
          </a:xfrm>
          <a:prstGeom prst="rect">
            <a:avLst/>
          </a:prstGeom>
          <a:solidFill>
            <a:schemeClr val="bg1"/>
          </a:solidFill>
        </p:spPr>
        <p:txBody>
          <a:bodyPr lIns="360000" tIns="360000" rIns="360000" bIns="360000"/>
          <a:lstStyle>
            <a:lvl1pPr marL="0" indent="0">
              <a:buNone/>
              <a:defRPr sz="2400">
                <a:ln>
                  <a:noFill/>
                </a:ln>
                <a:solidFill>
                  <a:srgbClr val="002C59"/>
                </a:solidFill>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US" dirty="0"/>
              <a:t>CLICK TO EDIT SUBTITLE</a:t>
            </a:r>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white">
    <p:spTree>
      <p:nvGrpSpPr>
        <p:cNvPr id="1" name=""/>
        <p:cNvGrpSpPr/>
        <p:nvPr/>
      </p:nvGrpSpPr>
      <p:grpSpPr>
        <a:xfrm>
          <a:off x="0" y="0"/>
          <a:ext cx="0" cy="0"/>
          <a:chOff x="0" y="0"/>
          <a:chExt cx="0" cy="0"/>
        </a:xfrm>
      </p:grpSpPr>
      <p:sp>
        <p:nvSpPr>
          <p:cNvPr id="7" name="Rectangle 6"/>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sp>
        <p:nvSpPr>
          <p:cNvPr id="5" name="Text Placeholder 4"/>
          <p:cNvSpPr>
            <a:spLocks noGrp="1"/>
          </p:cNvSpPr>
          <p:nvPr>
            <p:ph type="body" sz="quarter" idx="11"/>
          </p:nvPr>
        </p:nvSpPr>
        <p:spPr>
          <a:xfrm>
            <a:off x="457200" y="1828800"/>
            <a:ext cx="11204576" cy="4049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MASTER TITLE STYLE</a:t>
            </a:r>
          </a:p>
        </p:txBody>
      </p:sp>
      <p:sp>
        <p:nvSpPr>
          <p:cNvPr id="5" name="Text Placeholder 4"/>
          <p:cNvSpPr>
            <a:spLocks noGrp="1"/>
          </p:cNvSpPr>
          <p:nvPr>
            <p:ph type="body" sz="quarter" idx="11"/>
          </p:nvPr>
        </p:nvSpPr>
        <p:spPr>
          <a:xfrm>
            <a:off x="457200" y="1828800"/>
            <a:ext cx="11204576" cy="404948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60538"/>
            <a:ext cx="10515600" cy="2852737"/>
          </a:xfrm>
        </p:spPr>
        <p:txBody>
          <a:bodyPr anchor="ctr">
            <a:normAutofit/>
          </a:bodyPr>
          <a:lstStyle>
            <a:lvl1pPr algn="ctr">
              <a:defRPr sz="5400" baseline="0">
                <a:solidFill>
                  <a:srgbClr val="002C59"/>
                </a:solidFill>
              </a:defRPr>
            </a:lvl1pPr>
          </a:lstStyle>
          <a:p>
            <a:r>
              <a:rPr lang="en-US" dirty="0"/>
              <a:t>EDIT DIVIDER TEXT</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95987" y="5324380"/>
            <a:ext cx="1884553" cy="1884553"/>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826411">
            <a:off x="8213048" y="5460373"/>
            <a:ext cx="1724011" cy="1724011"/>
          </a:xfrm>
          <a:prstGeom prst="rect">
            <a:avLst/>
          </a:prstGeom>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5266" y="4835542"/>
            <a:ext cx="1721786" cy="1721786"/>
          </a:xfrm>
          <a:prstGeom prst="rect">
            <a:avLst/>
          </a:prstGeom>
        </p:spPr>
      </p:pic>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20989027">
            <a:off x="6121093" y="5537264"/>
            <a:ext cx="1570228" cy="1570228"/>
          </a:xfrm>
          <a:prstGeom prst="rect">
            <a:avLst/>
          </a:prstGeom>
        </p:spPr>
      </p:pic>
      <p:pic>
        <p:nvPicPr>
          <p:cNvPr id="11" name="Pictur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25562" y="5814219"/>
            <a:ext cx="1388210" cy="1391539"/>
          </a:xfrm>
          <a:prstGeom prst="rect">
            <a:avLst/>
          </a:prstGeom>
        </p:spPr>
      </p:pic>
      <p:pic>
        <p:nvPicPr>
          <p:cNvPr id="12" name="Picture 1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485845">
            <a:off x="3782360" y="5585524"/>
            <a:ext cx="1537965" cy="1541653"/>
          </a:xfrm>
          <a:prstGeom prst="rect">
            <a:avLst/>
          </a:prstGeom>
        </p:spPr>
      </p:pic>
      <p:pic>
        <p:nvPicPr>
          <p:cNvPr id="13" name="Picture 12"/>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300720" y="5609724"/>
            <a:ext cx="1661494" cy="1665478"/>
          </a:xfrm>
          <a:prstGeom prst="rect">
            <a:avLst/>
          </a:prstGeom>
        </p:spPr>
      </p:pic>
      <p:pic>
        <p:nvPicPr>
          <p:cNvPr id="3" name="Picture 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60683" y="-601685"/>
            <a:ext cx="1312649" cy="1315797"/>
          </a:xfrm>
          <a:prstGeom prst="rect">
            <a:avLst/>
          </a:prstGeom>
        </p:spPr>
      </p:pic>
      <p:pic>
        <p:nvPicPr>
          <p:cNvPr id="4" name="Picture 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514615" y="520359"/>
            <a:ext cx="676079" cy="676079"/>
          </a:xfrm>
          <a:prstGeom prst="rect">
            <a:avLst/>
          </a:prstGeom>
        </p:spPr>
      </p:pic>
      <p:pic>
        <p:nvPicPr>
          <p:cNvPr id="5" name="Picture 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656238" y="485132"/>
            <a:ext cx="1315797" cy="1315797"/>
          </a:xfrm>
          <a:prstGeom prst="rect">
            <a:avLst/>
          </a:prstGeom>
        </p:spPr>
      </p:pic>
      <p:pic>
        <p:nvPicPr>
          <p:cNvPr id="36" name="Picture 35"/>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532490" y="5324380"/>
            <a:ext cx="1315797" cy="1315797"/>
          </a:xfrm>
          <a:prstGeom prst="rect">
            <a:avLst/>
          </a:prstGeom>
        </p:spPr>
      </p:pic>
      <p:pic>
        <p:nvPicPr>
          <p:cNvPr id="37" name="Picture 36"/>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513826" y="47436"/>
            <a:ext cx="1315797" cy="1315797"/>
          </a:xfrm>
          <a:prstGeom prst="rect">
            <a:avLst/>
          </a:prstGeom>
        </p:spPr>
      </p:pic>
      <p:pic>
        <p:nvPicPr>
          <p:cNvPr id="38" name="Picture 37"/>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449847" y="1897807"/>
            <a:ext cx="1312649" cy="1315797"/>
          </a:xfrm>
          <a:prstGeom prst="rect">
            <a:avLst/>
          </a:prstGeom>
        </p:spPr>
      </p:pic>
      <p:pic>
        <p:nvPicPr>
          <p:cNvPr id="39" name="Picture 38"/>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533061" y="4293433"/>
            <a:ext cx="1312649" cy="1315797"/>
          </a:xfrm>
          <a:prstGeom prst="rect">
            <a:avLst/>
          </a:prstGeom>
        </p:spPr>
      </p:pic>
      <p:pic>
        <p:nvPicPr>
          <p:cNvPr id="40" name="Picture 39"/>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448586" y="2153398"/>
            <a:ext cx="1315797" cy="1315797"/>
          </a:xfrm>
          <a:prstGeom prst="rect">
            <a:avLst/>
          </a:prstGeom>
        </p:spPr>
      </p:pic>
      <p:pic>
        <p:nvPicPr>
          <p:cNvPr id="41" name="Picture 4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46839" y="1100417"/>
            <a:ext cx="1315797" cy="1315797"/>
          </a:xfrm>
          <a:prstGeom prst="rect">
            <a:avLst/>
          </a:prstGeom>
        </p:spPr>
      </p:pic>
      <p:pic>
        <p:nvPicPr>
          <p:cNvPr id="42" name="Picture 41"/>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506146" y="-510494"/>
            <a:ext cx="1315797" cy="1315797"/>
          </a:xfrm>
          <a:prstGeom prst="rect">
            <a:avLst/>
          </a:prstGeom>
        </p:spPr>
      </p:pic>
      <p:pic>
        <p:nvPicPr>
          <p:cNvPr id="43" name="Picture 42"/>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1314136" y="5182758"/>
            <a:ext cx="1312649" cy="1315797"/>
          </a:xfrm>
          <a:prstGeom prst="rect">
            <a:avLst/>
          </a:prstGeom>
        </p:spPr>
      </p:pic>
      <p:pic>
        <p:nvPicPr>
          <p:cNvPr id="44" name="Picture 43"/>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48711" y="2913888"/>
            <a:ext cx="1315797" cy="1315797"/>
          </a:xfrm>
          <a:prstGeom prst="rect">
            <a:avLst/>
          </a:prstGeom>
        </p:spPr>
      </p:pic>
      <p:pic>
        <p:nvPicPr>
          <p:cNvPr id="45" name="Picture 44"/>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075053" y="-454414"/>
            <a:ext cx="1315797" cy="1315797"/>
          </a:xfrm>
          <a:prstGeom prst="rect">
            <a:avLst/>
          </a:prstGeom>
        </p:spPr>
      </p:pic>
      <p:pic>
        <p:nvPicPr>
          <p:cNvPr id="46" name="Picture 4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2111" y="-367964"/>
            <a:ext cx="1315797" cy="1315797"/>
          </a:xfrm>
          <a:prstGeom prst="rect">
            <a:avLst/>
          </a:prstGeom>
        </p:spPr>
      </p:pic>
      <p:pic>
        <p:nvPicPr>
          <p:cNvPr id="47" name="Picture 46"/>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765515" y="693657"/>
            <a:ext cx="1315797" cy="1315797"/>
          </a:xfrm>
          <a:prstGeom prst="rect">
            <a:avLst/>
          </a:prstGeom>
        </p:spPr>
      </p:pic>
      <p:pic>
        <p:nvPicPr>
          <p:cNvPr id="48" name="Picture 4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52187" y="5912012"/>
            <a:ext cx="1312649" cy="1315797"/>
          </a:xfrm>
          <a:prstGeom prst="rect">
            <a:avLst/>
          </a:prstGeom>
        </p:spPr>
      </p:pic>
      <p:pic>
        <p:nvPicPr>
          <p:cNvPr id="49" name="Picture 48"/>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6934850" y="-454413"/>
            <a:ext cx="1312649" cy="1315797"/>
          </a:xfrm>
          <a:prstGeom prst="rect">
            <a:avLst/>
          </a:prstGeom>
        </p:spPr>
      </p:pic>
      <p:pic>
        <p:nvPicPr>
          <p:cNvPr id="50" name="Picture 49"/>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3304315" y="-675238"/>
            <a:ext cx="1315797" cy="1315797"/>
          </a:xfrm>
          <a:prstGeom prst="rect">
            <a:avLst/>
          </a:prstGeom>
        </p:spPr>
      </p:pic>
      <p:pic>
        <p:nvPicPr>
          <p:cNvPr id="51" name="Picture 5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320319" y="-357604"/>
            <a:ext cx="1315797" cy="1315797"/>
          </a:xfrm>
          <a:prstGeom prst="rect">
            <a:avLst/>
          </a:prstGeom>
        </p:spPr>
      </p:pic>
      <p:pic>
        <p:nvPicPr>
          <p:cNvPr id="52" name="Picture 51"/>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6021423" y="-657899"/>
            <a:ext cx="1315797" cy="1315797"/>
          </a:xfrm>
          <a:prstGeom prst="rect">
            <a:avLst/>
          </a:prstGeom>
        </p:spPr>
      </p:pic>
      <p:pic>
        <p:nvPicPr>
          <p:cNvPr id="53" name="Picture 5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69376">
            <a:off x="-398010" y="6188680"/>
            <a:ext cx="1884553" cy="1884553"/>
          </a:xfrm>
          <a:prstGeom prst="rect">
            <a:avLst/>
          </a:prstGeom>
        </p:spPr>
      </p:pic>
      <p:pic>
        <p:nvPicPr>
          <p:cNvPr id="54" name="Picture 5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995787">
            <a:off x="7851954" y="-658523"/>
            <a:ext cx="1724011" cy="1724011"/>
          </a:xfrm>
          <a:prstGeom prst="rect">
            <a:avLst/>
          </a:prstGeom>
        </p:spPr>
      </p:pic>
      <p:pic>
        <p:nvPicPr>
          <p:cNvPr id="55" name="Picture 5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rot="1558403">
            <a:off x="11547051" y="3358794"/>
            <a:ext cx="963974" cy="963974"/>
          </a:xfrm>
          <a:prstGeom prst="rect">
            <a:avLst/>
          </a:prstGeom>
        </p:spPr>
      </p:pic>
      <p:pic>
        <p:nvPicPr>
          <p:cNvPr id="56" name="Picture 5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69376">
            <a:off x="1873539" y="-440895"/>
            <a:ext cx="1388210" cy="1391539"/>
          </a:xfrm>
          <a:prstGeom prst="rect">
            <a:avLst/>
          </a:prstGeom>
        </p:spPr>
      </p:pic>
      <p:pic>
        <p:nvPicPr>
          <p:cNvPr id="57" name="Picture 5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655221">
            <a:off x="7311446" y="5635360"/>
            <a:ext cx="1537965" cy="1541653"/>
          </a:xfrm>
          <a:prstGeom prst="rect">
            <a:avLst/>
          </a:prstGeom>
        </p:spPr>
      </p:pic>
      <p:pic>
        <p:nvPicPr>
          <p:cNvPr id="58" name="Picture 57"/>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rot="363269">
            <a:off x="-433355" y="4095383"/>
            <a:ext cx="1279663" cy="1282731"/>
          </a:xfrm>
          <a:prstGeom prst="rect">
            <a:avLst/>
          </a:prstGeom>
        </p:spPr>
      </p:pic>
      <p:pic>
        <p:nvPicPr>
          <p:cNvPr id="59" name="Picture 58"/>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rot="715357">
            <a:off x="5232674" y="-58113"/>
            <a:ext cx="990211" cy="990211"/>
          </a:xfrm>
          <a:prstGeom prst="rect">
            <a:avLst/>
          </a:prstGeom>
        </p:spPr>
      </p:pic>
      <p:pic>
        <p:nvPicPr>
          <p:cNvPr id="60" name="Picture 59"/>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rot="20275828">
            <a:off x="2835441" y="110572"/>
            <a:ext cx="850969" cy="853010"/>
          </a:xfrm>
          <a:prstGeom prst="rect">
            <a:avLst/>
          </a:prstGeom>
        </p:spPr>
      </p:pic>
      <p:pic>
        <p:nvPicPr>
          <p:cNvPr id="61" name="Picture 60"/>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1982191" y="5796905"/>
            <a:ext cx="558906" cy="558906"/>
          </a:xfrm>
          <a:prstGeom prst="rect">
            <a:avLst/>
          </a:prstGeom>
        </p:spPr>
      </p:pic>
      <p:pic>
        <p:nvPicPr>
          <p:cNvPr id="62" name="Picture 61"/>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rot="1558403">
            <a:off x="6668978" y="293229"/>
            <a:ext cx="669879" cy="669879"/>
          </a:xfrm>
          <a:prstGeom prst="rect">
            <a:avLst/>
          </a:prstGeom>
        </p:spPr>
      </p:pic>
      <p:sp>
        <p:nvSpPr>
          <p:cNvPr id="63" name="Oval 62"/>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60538"/>
            <a:ext cx="10515600" cy="2852737"/>
          </a:xfrm>
        </p:spPr>
        <p:txBody>
          <a:bodyPr anchor="ctr">
            <a:normAutofit/>
          </a:bodyPr>
          <a:lstStyle>
            <a:lvl1pPr algn="ctr">
              <a:defRPr sz="5400" baseline="0">
                <a:solidFill>
                  <a:schemeClr val="bg1"/>
                </a:solidFill>
              </a:defRPr>
            </a:lvl1pPr>
          </a:lstStyle>
          <a:p>
            <a:r>
              <a:rPr lang="en-US" dirty="0"/>
              <a:t>EDIT DIVIDER TEXT</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495987" y="5324380"/>
            <a:ext cx="1884553" cy="1884553"/>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826411">
            <a:off x="8213048" y="5460373"/>
            <a:ext cx="1724011" cy="1724011"/>
          </a:xfrm>
          <a:prstGeom prst="rect">
            <a:avLst/>
          </a:prstGeom>
        </p:spPr>
      </p:pic>
      <p:pic>
        <p:nvPicPr>
          <p:cNvPr id="9" name="Pictur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5266" y="4835542"/>
            <a:ext cx="1721786" cy="1721786"/>
          </a:xfrm>
          <a:prstGeom prst="rect">
            <a:avLst/>
          </a:prstGeom>
        </p:spPr>
      </p:pic>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rot="20989027">
            <a:off x="6121093" y="5537264"/>
            <a:ext cx="1570228" cy="1570228"/>
          </a:xfrm>
          <a:prstGeom prst="rect">
            <a:avLst/>
          </a:prstGeom>
        </p:spPr>
      </p:pic>
      <p:pic>
        <p:nvPicPr>
          <p:cNvPr id="11" name="Picture 10"/>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025562" y="5814219"/>
            <a:ext cx="1388210" cy="1391539"/>
          </a:xfrm>
          <a:prstGeom prst="rect">
            <a:avLst/>
          </a:prstGeom>
        </p:spPr>
      </p:pic>
      <p:pic>
        <p:nvPicPr>
          <p:cNvPr id="12" name="Picture 1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485845">
            <a:off x="3782360" y="5585524"/>
            <a:ext cx="1537965" cy="1541653"/>
          </a:xfrm>
          <a:prstGeom prst="rect">
            <a:avLst/>
          </a:prstGeom>
        </p:spPr>
      </p:pic>
      <p:pic>
        <p:nvPicPr>
          <p:cNvPr id="13" name="Picture 12"/>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2300720" y="5609724"/>
            <a:ext cx="1661494" cy="1665478"/>
          </a:xfrm>
          <a:prstGeom prst="rect">
            <a:avLst/>
          </a:prstGeom>
        </p:spPr>
      </p:pic>
      <p:pic>
        <p:nvPicPr>
          <p:cNvPr id="3" name="Picture 2"/>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760683" y="-601685"/>
            <a:ext cx="1312649" cy="1315797"/>
          </a:xfrm>
          <a:prstGeom prst="rect">
            <a:avLst/>
          </a:prstGeom>
        </p:spPr>
      </p:pic>
      <p:pic>
        <p:nvPicPr>
          <p:cNvPr id="4" name="Picture 3"/>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514615" y="520359"/>
            <a:ext cx="676079" cy="676079"/>
          </a:xfrm>
          <a:prstGeom prst="rect">
            <a:avLst/>
          </a:prstGeom>
        </p:spPr>
      </p:pic>
      <p:pic>
        <p:nvPicPr>
          <p:cNvPr id="5" name="Picture 4"/>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0656238" y="485132"/>
            <a:ext cx="1315797" cy="1315797"/>
          </a:xfrm>
          <a:prstGeom prst="rect">
            <a:avLst/>
          </a:prstGeom>
        </p:spPr>
      </p:pic>
      <p:pic>
        <p:nvPicPr>
          <p:cNvPr id="36" name="Picture 35"/>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532490" y="5324380"/>
            <a:ext cx="1315797" cy="1315797"/>
          </a:xfrm>
          <a:prstGeom prst="rect">
            <a:avLst/>
          </a:prstGeom>
        </p:spPr>
      </p:pic>
      <p:pic>
        <p:nvPicPr>
          <p:cNvPr id="37" name="Picture 36"/>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1513826" y="47436"/>
            <a:ext cx="1315797" cy="1315797"/>
          </a:xfrm>
          <a:prstGeom prst="rect">
            <a:avLst/>
          </a:prstGeom>
        </p:spPr>
      </p:pic>
      <p:pic>
        <p:nvPicPr>
          <p:cNvPr id="38" name="Picture 37"/>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449847" y="1897807"/>
            <a:ext cx="1312649" cy="1315797"/>
          </a:xfrm>
          <a:prstGeom prst="rect">
            <a:avLst/>
          </a:prstGeom>
        </p:spPr>
      </p:pic>
      <p:pic>
        <p:nvPicPr>
          <p:cNvPr id="39" name="Picture 38"/>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11533061" y="4293433"/>
            <a:ext cx="1312649" cy="1315797"/>
          </a:xfrm>
          <a:prstGeom prst="rect">
            <a:avLst/>
          </a:prstGeom>
        </p:spPr>
      </p:pic>
      <p:pic>
        <p:nvPicPr>
          <p:cNvPr id="40" name="Picture 39"/>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1448586" y="2153398"/>
            <a:ext cx="1315797" cy="1315797"/>
          </a:xfrm>
          <a:prstGeom prst="rect">
            <a:avLst/>
          </a:prstGeom>
        </p:spPr>
      </p:pic>
      <p:pic>
        <p:nvPicPr>
          <p:cNvPr id="41" name="Picture 40"/>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1446839" y="1100417"/>
            <a:ext cx="1315797" cy="1315797"/>
          </a:xfrm>
          <a:prstGeom prst="rect">
            <a:avLst/>
          </a:prstGeom>
        </p:spPr>
      </p:pic>
      <p:pic>
        <p:nvPicPr>
          <p:cNvPr id="42" name="Picture 41"/>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506146" y="-510494"/>
            <a:ext cx="1315797" cy="1315797"/>
          </a:xfrm>
          <a:prstGeom prst="rect">
            <a:avLst/>
          </a:prstGeom>
        </p:spPr>
      </p:pic>
      <p:pic>
        <p:nvPicPr>
          <p:cNvPr id="43" name="Picture 42"/>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1314136" y="5182758"/>
            <a:ext cx="1312649" cy="1315797"/>
          </a:xfrm>
          <a:prstGeom prst="rect">
            <a:avLst/>
          </a:prstGeom>
        </p:spPr>
      </p:pic>
      <p:pic>
        <p:nvPicPr>
          <p:cNvPr id="44" name="Picture 43"/>
          <p:cNvPicPr>
            <a:picLocks noChangeAspect="1"/>
          </p:cNvPicPr>
          <p:nvPr userDrawn="1"/>
        </p:nvPicPr>
        <p:blipFill>
          <a:blip r:embed="rId20" cstate="screen">
            <a:extLst>
              <a:ext uri="{28A0092B-C50C-407E-A947-70E740481C1C}">
                <a14:useLocalDpi xmlns:a14="http://schemas.microsoft.com/office/drawing/2010/main"/>
              </a:ext>
            </a:extLst>
          </a:blip>
          <a:stretch>
            <a:fillRect/>
          </a:stretch>
        </p:blipFill>
        <p:spPr>
          <a:xfrm>
            <a:off x="-348711" y="2913888"/>
            <a:ext cx="1315797" cy="1315797"/>
          </a:xfrm>
          <a:prstGeom prst="rect">
            <a:avLst/>
          </a:prstGeom>
        </p:spPr>
      </p:pic>
      <p:pic>
        <p:nvPicPr>
          <p:cNvPr id="45" name="Picture 44"/>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075053" y="-454414"/>
            <a:ext cx="1315797" cy="1315797"/>
          </a:xfrm>
          <a:prstGeom prst="rect">
            <a:avLst/>
          </a:prstGeom>
        </p:spPr>
      </p:pic>
      <p:pic>
        <p:nvPicPr>
          <p:cNvPr id="46" name="Picture 4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2111" y="-367964"/>
            <a:ext cx="1315797" cy="1315797"/>
          </a:xfrm>
          <a:prstGeom prst="rect">
            <a:avLst/>
          </a:prstGeom>
        </p:spPr>
      </p:pic>
      <p:pic>
        <p:nvPicPr>
          <p:cNvPr id="47" name="Picture 46"/>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765515" y="693657"/>
            <a:ext cx="1315797" cy="1315797"/>
          </a:xfrm>
          <a:prstGeom prst="rect">
            <a:avLst/>
          </a:prstGeom>
        </p:spPr>
      </p:pic>
      <p:pic>
        <p:nvPicPr>
          <p:cNvPr id="48" name="Picture 4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152187" y="5912012"/>
            <a:ext cx="1312649" cy="1315797"/>
          </a:xfrm>
          <a:prstGeom prst="rect">
            <a:avLst/>
          </a:prstGeom>
        </p:spPr>
      </p:pic>
      <p:pic>
        <p:nvPicPr>
          <p:cNvPr id="49" name="Picture 48"/>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6934850" y="-454413"/>
            <a:ext cx="1312649" cy="1315797"/>
          </a:xfrm>
          <a:prstGeom prst="rect">
            <a:avLst/>
          </a:prstGeom>
        </p:spPr>
      </p:pic>
      <p:pic>
        <p:nvPicPr>
          <p:cNvPr id="50" name="Picture 49"/>
          <p:cNvPicPr>
            <a:picLocks noChangeAspect="1"/>
          </p:cNvPicPr>
          <p:nvPr userDrawn="1"/>
        </p:nvPicPr>
        <p:blipFill>
          <a:blip r:embed="rId25" cstate="screen">
            <a:extLst>
              <a:ext uri="{28A0092B-C50C-407E-A947-70E740481C1C}">
                <a14:useLocalDpi xmlns:a14="http://schemas.microsoft.com/office/drawing/2010/main"/>
              </a:ext>
            </a:extLst>
          </a:blip>
          <a:stretch>
            <a:fillRect/>
          </a:stretch>
        </p:blipFill>
        <p:spPr>
          <a:xfrm>
            <a:off x="3304315" y="-675238"/>
            <a:ext cx="1315797" cy="1315797"/>
          </a:xfrm>
          <a:prstGeom prst="rect">
            <a:avLst/>
          </a:prstGeom>
        </p:spPr>
      </p:pic>
      <p:pic>
        <p:nvPicPr>
          <p:cNvPr id="51" name="Picture 50"/>
          <p:cNvPicPr>
            <a:picLocks noChangeAspect="1"/>
          </p:cNvPicPr>
          <p:nvPr userDrawn="1"/>
        </p:nvPicPr>
        <p:blipFill>
          <a:blip r:embed="rId26" cstate="screen">
            <a:extLst>
              <a:ext uri="{28A0092B-C50C-407E-A947-70E740481C1C}">
                <a14:useLocalDpi xmlns:a14="http://schemas.microsoft.com/office/drawing/2010/main"/>
              </a:ext>
            </a:extLst>
          </a:blip>
          <a:stretch>
            <a:fillRect/>
          </a:stretch>
        </p:blipFill>
        <p:spPr>
          <a:xfrm>
            <a:off x="4320319" y="-357604"/>
            <a:ext cx="1315797" cy="1315797"/>
          </a:xfrm>
          <a:prstGeom prst="rect">
            <a:avLst/>
          </a:prstGeom>
        </p:spPr>
      </p:pic>
      <p:pic>
        <p:nvPicPr>
          <p:cNvPr id="52" name="Picture 51"/>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6021423" y="-657899"/>
            <a:ext cx="1315797" cy="1315797"/>
          </a:xfrm>
          <a:prstGeom prst="rect">
            <a:avLst/>
          </a:prstGeom>
        </p:spPr>
      </p:pic>
      <p:pic>
        <p:nvPicPr>
          <p:cNvPr id="53" name="Picture 5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2169376">
            <a:off x="-398010" y="6188680"/>
            <a:ext cx="1884553" cy="1884553"/>
          </a:xfrm>
          <a:prstGeom prst="rect">
            <a:avLst/>
          </a:prstGeom>
        </p:spPr>
      </p:pic>
      <p:pic>
        <p:nvPicPr>
          <p:cNvPr id="54" name="Picture 5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2995787">
            <a:off x="7851954" y="-658523"/>
            <a:ext cx="1724011" cy="1724011"/>
          </a:xfrm>
          <a:prstGeom prst="rect">
            <a:avLst/>
          </a:prstGeom>
        </p:spPr>
      </p:pic>
      <p:pic>
        <p:nvPicPr>
          <p:cNvPr id="55" name="Picture 54"/>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rot="1558403">
            <a:off x="11547051" y="3358794"/>
            <a:ext cx="963974" cy="963974"/>
          </a:xfrm>
          <a:prstGeom prst="rect">
            <a:avLst/>
          </a:prstGeom>
        </p:spPr>
      </p:pic>
      <p:pic>
        <p:nvPicPr>
          <p:cNvPr id="56" name="Picture 5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2169376">
            <a:off x="1873539" y="-440895"/>
            <a:ext cx="1388210" cy="1391539"/>
          </a:xfrm>
          <a:prstGeom prst="rect">
            <a:avLst/>
          </a:prstGeom>
        </p:spPr>
      </p:pic>
      <p:pic>
        <p:nvPicPr>
          <p:cNvPr id="57" name="Picture 56"/>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rot="2655221">
            <a:off x="7311446" y="5635360"/>
            <a:ext cx="1537965" cy="1541653"/>
          </a:xfrm>
          <a:prstGeom prst="rect">
            <a:avLst/>
          </a:prstGeom>
        </p:spPr>
      </p:pic>
      <p:pic>
        <p:nvPicPr>
          <p:cNvPr id="58" name="Picture 57"/>
          <p:cNvPicPr>
            <a:picLocks noChangeAspect="1"/>
          </p:cNvPicPr>
          <p:nvPr userDrawn="1"/>
        </p:nvPicPr>
        <p:blipFill>
          <a:blip r:embed="rId29" cstate="screen">
            <a:extLst>
              <a:ext uri="{28A0092B-C50C-407E-A947-70E740481C1C}">
                <a14:useLocalDpi xmlns:a14="http://schemas.microsoft.com/office/drawing/2010/main"/>
              </a:ext>
            </a:extLst>
          </a:blip>
          <a:stretch>
            <a:fillRect/>
          </a:stretch>
        </p:blipFill>
        <p:spPr>
          <a:xfrm rot="363269">
            <a:off x="-433355" y="4095383"/>
            <a:ext cx="1279663" cy="1282731"/>
          </a:xfrm>
          <a:prstGeom prst="rect">
            <a:avLst/>
          </a:prstGeom>
        </p:spPr>
      </p:pic>
      <p:pic>
        <p:nvPicPr>
          <p:cNvPr id="59" name="Picture 58"/>
          <p:cNvPicPr>
            <a:picLocks noChangeAspect="1"/>
          </p:cNvPicPr>
          <p:nvPr userDrawn="1"/>
        </p:nvPicPr>
        <p:blipFill>
          <a:blip r:embed="rId30" cstate="screen">
            <a:extLst>
              <a:ext uri="{28A0092B-C50C-407E-A947-70E740481C1C}">
                <a14:useLocalDpi xmlns:a14="http://schemas.microsoft.com/office/drawing/2010/main"/>
              </a:ext>
            </a:extLst>
          </a:blip>
          <a:stretch>
            <a:fillRect/>
          </a:stretch>
        </p:blipFill>
        <p:spPr>
          <a:xfrm rot="715357">
            <a:off x="5232674" y="-58113"/>
            <a:ext cx="990211" cy="990211"/>
          </a:xfrm>
          <a:prstGeom prst="rect">
            <a:avLst/>
          </a:prstGeom>
        </p:spPr>
      </p:pic>
      <p:pic>
        <p:nvPicPr>
          <p:cNvPr id="60" name="Picture 59"/>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rot="20275828">
            <a:off x="2835441" y="110572"/>
            <a:ext cx="850969" cy="853010"/>
          </a:xfrm>
          <a:prstGeom prst="rect">
            <a:avLst/>
          </a:prstGeom>
        </p:spPr>
      </p:pic>
      <p:pic>
        <p:nvPicPr>
          <p:cNvPr id="61" name="Picture 60"/>
          <p:cNvPicPr>
            <a:picLocks noChangeAspect="1"/>
          </p:cNvPicPr>
          <p:nvPr userDrawn="1"/>
        </p:nvPicPr>
        <p:blipFill>
          <a:blip r:embed="rId32" cstate="screen">
            <a:extLst>
              <a:ext uri="{28A0092B-C50C-407E-A947-70E740481C1C}">
                <a14:useLocalDpi xmlns:a14="http://schemas.microsoft.com/office/drawing/2010/main"/>
              </a:ext>
            </a:extLst>
          </a:blip>
          <a:stretch>
            <a:fillRect/>
          </a:stretch>
        </p:blipFill>
        <p:spPr>
          <a:xfrm>
            <a:off x="1982191" y="5796905"/>
            <a:ext cx="558906" cy="558906"/>
          </a:xfrm>
          <a:prstGeom prst="rect">
            <a:avLst/>
          </a:prstGeom>
        </p:spPr>
      </p:pic>
      <p:pic>
        <p:nvPicPr>
          <p:cNvPr id="62" name="Picture 61"/>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rot="1558403">
            <a:off x="6668978" y="293229"/>
            <a:ext cx="669879" cy="669879"/>
          </a:xfrm>
          <a:prstGeom prst="rect">
            <a:avLst/>
          </a:prstGeom>
        </p:spPr>
      </p:pic>
      <p:sp>
        <p:nvSpPr>
          <p:cNvPr id="63" name="Oval 62"/>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207037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sp>
        <p:nvSpPr>
          <p:cNvPr id="6" name="Rectangle 5"/>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p>
            <a:r>
              <a:rPr lang="en-US" dirty="0"/>
              <a:t>CLICK TO EDIT MASTER TITLE STYLE</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7" name="Oval 6"/>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1467464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MASTER 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6" name="Oval 5"/>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 Column - white">
    <p:spTree>
      <p:nvGrpSpPr>
        <p:cNvPr id="1" name=""/>
        <p:cNvGrpSpPr/>
        <p:nvPr/>
      </p:nvGrpSpPr>
      <p:grpSpPr>
        <a:xfrm>
          <a:off x="0" y="0"/>
          <a:ext cx="0" cy="0"/>
          <a:chOff x="0" y="0"/>
          <a:chExt cx="0" cy="0"/>
        </a:xfrm>
      </p:grpSpPr>
      <p:sp>
        <p:nvSpPr>
          <p:cNvPr id="10" name="Rectangle 9"/>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p:txBody>
          <a:bodyPr/>
          <a:lstStyle>
            <a:lvl1pPr>
              <a:defRPr sz="3600"/>
            </a:lvl1pPr>
          </a:lstStyle>
          <a:p>
            <a:r>
              <a:rPr lang="en-US" dirty="0"/>
              <a:t>CLICK TO EDIT MASTER TITLE STYLE</a:t>
            </a:r>
          </a:p>
        </p:txBody>
      </p:sp>
      <p:sp>
        <p:nvSpPr>
          <p:cNvPr id="3" name="Content Placeholder 2"/>
          <p:cNvSpPr>
            <a:spLocks noGrp="1"/>
          </p:cNvSpPr>
          <p:nvPr>
            <p:ph sz="half" idx="1"/>
          </p:nvPr>
        </p:nvSpPr>
        <p:spPr>
          <a:xfrm>
            <a:off x="457199" y="1825625"/>
            <a:ext cx="5413951" cy="40389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8523" y="1825625"/>
            <a:ext cx="5413951" cy="40389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11" name="Oval 10"/>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748712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2 column - blue">
    <p:bg>
      <p:bgPr>
        <a:solidFill>
          <a:srgbClr val="002C59"/>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3600">
                <a:solidFill>
                  <a:schemeClr val="bg1"/>
                </a:solidFill>
              </a:defRPr>
            </a:lvl1pPr>
          </a:lstStyle>
          <a:p>
            <a:r>
              <a:rPr lang="en-US" dirty="0"/>
              <a:t>CLICK TO EDIT MASTER TITLE STYLE</a:t>
            </a:r>
          </a:p>
        </p:txBody>
      </p:sp>
      <p:sp>
        <p:nvSpPr>
          <p:cNvPr id="3" name="Content Placeholder 2"/>
          <p:cNvSpPr>
            <a:spLocks noGrp="1"/>
          </p:cNvSpPr>
          <p:nvPr>
            <p:ph sz="half" idx="1"/>
          </p:nvPr>
        </p:nvSpPr>
        <p:spPr>
          <a:xfrm>
            <a:off x="457199" y="1825625"/>
            <a:ext cx="5413951" cy="40389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48523" y="1825625"/>
            <a:ext cx="5413951" cy="403891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8" name="Oval 7"/>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8" name="Rectangle 7"/>
          <p:cNvSpPr/>
          <p:nvPr userDrawn="1"/>
        </p:nvSpPr>
        <p:spPr>
          <a:xfrm>
            <a:off x="0" y="6721475"/>
            <a:ext cx="12192000" cy="13652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900" y="6026575"/>
            <a:ext cx="1517458" cy="464855"/>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28" y="6027937"/>
            <a:ext cx="1515054" cy="464119"/>
          </a:xfrm>
          <a:prstGeom prst="rect">
            <a:avLst/>
          </a:prstGeom>
        </p:spPr>
      </p:pic>
      <p:sp>
        <p:nvSpPr>
          <p:cNvPr id="9" name="Oval 8"/>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
        <p:nvSpPr>
          <p:cNvPr id="13" name="Title 12"/>
          <p:cNvSpPr>
            <a:spLocks noGrp="1"/>
          </p:cNvSpPr>
          <p:nvPr>
            <p:ph type="title" hasCustomPrompt="1"/>
          </p:nvPr>
        </p:nvSpPr>
        <p:spPr>
          <a:xfrm>
            <a:off x="1984182" y="2719645"/>
            <a:ext cx="8310881" cy="1325563"/>
          </a:xfrm>
        </p:spPr>
        <p:txBody>
          <a:bodyPr anchor="ctr"/>
          <a:lstStyle>
            <a:lvl1pPr algn="ctr">
              <a:lnSpc>
                <a:spcPct val="150000"/>
              </a:lnSpc>
              <a:defRPr sz="3200" b="0" i="1" baseline="0">
                <a:solidFill>
                  <a:schemeClr val="bg1"/>
                </a:solidFill>
              </a:defRPr>
            </a:lvl1pPr>
          </a:lstStyle>
          <a:p>
            <a:r>
              <a:rPr lang="en-US" dirty="0"/>
              <a:t>Click to edit quote style</a:t>
            </a: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3801" y="247141"/>
            <a:ext cx="2125858" cy="1815339"/>
          </a:xfrm>
          <a:prstGeom prst="rect">
            <a:avLst/>
          </a:prstGeom>
        </p:spPr>
      </p:pic>
      <p:pic>
        <p:nvPicPr>
          <p:cNvPr id="15" name="Picture 1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10622839" y="4393171"/>
            <a:ext cx="2125858" cy="1815339"/>
          </a:xfrm>
          <a:prstGeom prst="rect">
            <a:avLst/>
          </a:prstGeom>
        </p:spPr>
      </p:pic>
    </p:spTree>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9128" y="461728"/>
            <a:ext cx="2326200" cy="712604"/>
          </a:xfrm>
          <a:prstGeom prst="rect">
            <a:avLst/>
          </a:prstGeom>
        </p:spPr>
      </p:pic>
      <p:sp>
        <p:nvSpPr>
          <p:cNvPr id="4" name="Text Placeholder 6"/>
          <p:cNvSpPr txBox="1">
            <a:spLocks/>
          </p:cNvSpPr>
          <p:nvPr userDrawn="1"/>
        </p:nvSpPr>
        <p:spPr>
          <a:xfrm>
            <a:off x="466725" y="6169968"/>
            <a:ext cx="2614690" cy="276999"/>
          </a:xfrm>
          <a:prstGeom prst="rect">
            <a:avLst/>
          </a:prstGeom>
        </p:spPr>
        <p:txBody>
          <a:bodyPr wrap="none" lIns="0" tIns="0" rIns="0" bIns="0">
            <a:spAutoFit/>
          </a:bodyPr>
          <a:lstStyle>
            <a:lvl1pPr marL="0" indent="0" algn="l" defTabSz="914400" rtl="0" eaLnBrk="1" latinLnBrk="0" hangingPunct="1">
              <a:lnSpc>
                <a:spcPct val="90000"/>
              </a:lnSpc>
              <a:spcBef>
                <a:spcPts val="1000"/>
              </a:spcBef>
              <a:buFont typeface="Arial" panose="020B0604020202020204" pitchFamily="34" charset="0"/>
              <a:buNone/>
              <a:defRPr lang="en-US" sz="2000" b="1" kern="1200" smtClean="0">
                <a:solidFill>
                  <a:schemeClr val="bg1"/>
                </a:solidFill>
                <a:effectLst/>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latin typeface="Lato" charset="0"/>
              </a:rPr>
              <a:t>rcgp.org.uk/discovergp</a:t>
            </a:r>
            <a:endParaRPr lang="en-US" dirty="0">
              <a:solidFill>
                <a:schemeClr val="bg1"/>
              </a:solidFill>
            </a:endParaRPr>
          </a:p>
        </p:txBody>
      </p:sp>
    </p:spTree>
    <p:extLst>
      <p:ext uri="{BB962C8B-B14F-4D97-AF65-F5344CB8AC3E}">
        <p14:creationId xmlns:p14="http://schemas.microsoft.com/office/powerpoint/2010/main" val="244281343"/>
      </p:ext>
    </p:extLst>
  </p:cSld>
  <p:clrMap bg1="lt1" tx1="dk1" bg2="lt2" tx2="dk2" accent1="accent1" accent2="accent2" accent3="accent3" accent4="accent4" accent5="accent5" accent6="accent6" hlink="hlink" folHlink="folHlink"/>
  <p:sldLayoutIdLst>
    <p:sldLayoutId id="2147483678" r:id="rId1"/>
    <p:sldLayoutId id="2147483699" r:id="rId2"/>
  </p:sldLayoutIdLst>
  <p:hf hdr="0" ftr="0" dt="0"/>
  <p:txStyles>
    <p:titleStyle>
      <a:lvl1pPr algn="l" defTabSz="914400" rtl="0" eaLnBrk="1" latinLnBrk="0" hangingPunct="1">
        <a:lnSpc>
          <a:spcPct val="90000"/>
        </a:lnSpc>
        <a:spcBef>
          <a:spcPct val="0"/>
        </a:spcBef>
        <a:buNone/>
        <a:defRPr lang="en-US" sz="2800" b="1" kern="1200" dirty="0" smtClean="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Oval 6"/>
          <p:cNvSpPr/>
          <p:nvPr userDrawn="1"/>
        </p:nvSpPr>
        <p:spPr>
          <a:xfrm>
            <a:off x="11449455" y="6185016"/>
            <a:ext cx="1108953" cy="1108953"/>
          </a:xfrm>
          <a:prstGeom prst="ellipse">
            <a:avLst/>
          </a:prstGeom>
          <a:solidFill>
            <a:srgbClr val="AB3A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DCD110B3-01D8-41B5-876B-DDDC7F5A5C3A}"/>
              </a:ext>
            </a:extLst>
          </p:cNvPr>
          <p:cNvSpPr>
            <a:spLocks noGrp="1"/>
          </p:cNvSpPr>
          <p:nvPr>
            <p:ph type="title"/>
          </p:nvPr>
        </p:nvSpPr>
        <p:spPr>
          <a:xfrm>
            <a:off x="457199" y="365125"/>
            <a:ext cx="11205275" cy="1325563"/>
          </a:xfrm>
          <a:prstGeom prst="rect">
            <a:avLst/>
          </a:prstGeom>
        </p:spPr>
        <p:txBody>
          <a:bodyPr vert="horz" lIns="91440" tIns="45720" rIns="91440" bIns="45720" rtlCol="0" anchor="ctr">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7AEE57DA-F4DD-4CCA-BDEF-77797CC746C8}"/>
              </a:ext>
            </a:extLst>
          </p:cNvPr>
          <p:cNvSpPr>
            <a:spLocks noGrp="1"/>
          </p:cNvSpPr>
          <p:nvPr>
            <p:ph type="body" idx="1"/>
          </p:nvPr>
        </p:nvSpPr>
        <p:spPr>
          <a:xfrm>
            <a:off x="457199" y="1825625"/>
            <a:ext cx="11205275" cy="409475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57EAD4A-F4B2-4BA6-AD6E-E4BB1395F0E7}"/>
              </a:ext>
            </a:extLst>
          </p:cNvPr>
          <p:cNvSpPr>
            <a:spLocks noGrp="1"/>
          </p:cNvSpPr>
          <p:nvPr>
            <p:ph type="sldNum" sz="quarter" idx="4"/>
          </p:nvPr>
        </p:nvSpPr>
        <p:spPr>
          <a:xfrm>
            <a:off x="11591316" y="6356350"/>
            <a:ext cx="461254" cy="365125"/>
          </a:xfrm>
          <a:prstGeom prst="rect">
            <a:avLst/>
          </a:prstGeom>
        </p:spPr>
        <p:txBody>
          <a:bodyPr vert="horz" lIns="91440" tIns="45720" rIns="91440" bIns="45720" rtlCol="0" anchor="ctr"/>
          <a:lstStyle>
            <a:lvl1pPr algn="l">
              <a:defRPr sz="1200" b="1">
                <a:solidFill>
                  <a:schemeClr val="bg1"/>
                </a:solidFill>
              </a:defRPr>
            </a:lvl1pPr>
          </a:lstStyle>
          <a:p>
            <a:pPr algn="r"/>
            <a:fld id="{67644CF5-41A3-42B4-9AFA-458301DD07BC}" type="slidenum">
              <a:rPr lang="en-GB" smtClean="0"/>
              <a:pPr algn="r"/>
              <a:t>‹#›</a:t>
            </a:fld>
            <a:endParaRPr lang="en-GB" dirty="0"/>
          </a:p>
        </p:txBody>
      </p:sp>
    </p:spTree>
    <p:extLst>
      <p:ext uri="{BB962C8B-B14F-4D97-AF65-F5344CB8AC3E}">
        <p14:creationId xmlns:p14="http://schemas.microsoft.com/office/powerpoint/2010/main" val="1502977799"/>
      </p:ext>
    </p:extLst>
  </p:cSld>
  <p:clrMap bg1="lt1" tx1="dk1" bg2="lt2" tx2="dk2" accent1="accent1" accent2="accent2" accent3="accent3" accent4="accent4" accent5="accent5" accent6="accent6" hlink="hlink" folHlink="folHlink"/>
  <p:sldLayoutIdLst>
    <p:sldLayoutId id="2147483689" r:id="rId1"/>
    <p:sldLayoutId id="2147483696" r:id="rId2"/>
    <p:sldLayoutId id="2147483694" r:id="rId3"/>
    <p:sldLayoutId id="2147483683" r:id="rId4"/>
    <p:sldLayoutId id="2147483679" r:id="rId5"/>
    <p:sldLayoutId id="2147483693" r:id="rId6"/>
    <p:sldLayoutId id="2147483684" r:id="rId7"/>
    <p:sldLayoutId id="2147483695" r:id="rId8"/>
    <p:sldLayoutId id="2147483690" r:id="rId9"/>
    <p:sldLayoutId id="2147483692" r:id="rId10"/>
    <p:sldLayoutId id="2147483698" r:id="rId11"/>
  </p:sldLayoutIdLst>
  <p:hf hdr="0" ftr="0" dt="0"/>
  <p:txStyles>
    <p:titleStyle>
      <a:lvl1pPr algn="l" defTabSz="914400" rtl="0" eaLnBrk="1" latinLnBrk="0" hangingPunct="1">
        <a:lnSpc>
          <a:spcPct val="90000"/>
        </a:lnSpc>
        <a:spcBef>
          <a:spcPct val="0"/>
        </a:spcBef>
        <a:buNone/>
        <a:defRPr lang="en-US" sz="3600" b="1" kern="1200" dirty="0" smtClean="0">
          <a:solidFill>
            <a:srgbClr val="002D59"/>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lang="en-US" sz="1600" kern="1200" dirty="0" smtClean="0">
          <a:solidFill>
            <a:srgbClr val="002D59"/>
          </a:solidFill>
          <a:latin typeface="Arial" charset="0"/>
          <a:ea typeface="Arial" charset="0"/>
          <a:cs typeface="Arial"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600" kern="1200">
          <a:solidFill>
            <a:srgbClr val="002B5C"/>
          </a:solidFill>
          <a:latin typeface="Arial" charset="0"/>
          <a:ea typeface="Arial" charset="0"/>
          <a:cs typeface="Arial"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400" kern="1200">
          <a:solidFill>
            <a:srgbClr val="002B5C"/>
          </a:solidFill>
          <a:latin typeface="Arial" charset="0"/>
          <a:ea typeface="Arial" charset="0"/>
          <a:cs typeface="Arial"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200" kern="1200">
          <a:solidFill>
            <a:srgbClr val="002B5C"/>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a:t>
            </a:fld>
            <a:endParaRPr lang="en-GB" dirty="0"/>
          </a:p>
        </p:txBody>
      </p:sp>
      <p:pic>
        <p:nvPicPr>
          <p:cNvPr id="7" name="Picture 6" descr="A screenshot of a person&#10;&#10;Description generated with very high confidence">
            <a:extLst>
              <a:ext uri="{FF2B5EF4-FFF2-40B4-BE49-F238E27FC236}">
                <a16:creationId xmlns:a16="http://schemas.microsoft.com/office/drawing/2014/main" id="{95A8E44F-46A1-4932-981B-2FB955CEB1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1216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2</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8717864C-E437-4403-8EEF-CE68257DEA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04699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3</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0DE36C7D-82D7-49A8-A4C5-593305DDCA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08060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4</a:t>
            </a:fld>
            <a:endParaRPr lang="en-GB" dirty="0"/>
          </a:p>
        </p:txBody>
      </p:sp>
      <p:pic>
        <p:nvPicPr>
          <p:cNvPr id="7" name="Picture 6" descr="A screenshot of a cell phone&#10;&#10;Description generated with high confidence">
            <a:extLst>
              <a:ext uri="{FF2B5EF4-FFF2-40B4-BE49-F238E27FC236}">
                <a16:creationId xmlns:a16="http://schemas.microsoft.com/office/drawing/2014/main" id="{B7FA580F-DCCF-4C41-B3A1-C927484A6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0973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5</a:t>
            </a:fld>
            <a:endParaRPr lang="en-GB" dirty="0"/>
          </a:p>
        </p:txBody>
      </p:sp>
      <p:pic>
        <p:nvPicPr>
          <p:cNvPr id="7" name="Picture 6" descr="A screenshot of a cell phone&#10;&#10;Description generated with high confidence">
            <a:extLst>
              <a:ext uri="{FF2B5EF4-FFF2-40B4-BE49-F238E27FC236}">
                <a16:creationId xmlns:a16="http://schemas.microsoft.com/office/drawing/2014/main" id="{B8351301-C0BC-47C5-A80F-4D85B31553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74794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6</a:t>
            </a:fld>
            <a:endParaRPr lang="en-GB" dirty="0"/>
          </a:p>
        </p:txBody>
      </p:sp>
      <p:pic>
        <p:nvPicPr>
          <p:cNvPr id="7" name="Picture 6" descr="A screenshot of a cell phone&#10;&#10;Description generated with high confidence">
            <a:extLst>
              <a:ext uri="{FF2B5EF4-FFF2-40B4-BE49-F238E27FC236}">
                <a16:creationId xmlns:a16="http://schemas.microsoft.com/office/drawing/2014/main" id="{E9DCC05F-1D27-4F4B-8ED8-D6F02185F3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21505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7</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5102B003-D13A-4534-A20A-E92E5B03C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09258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8</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912888DF-88F8-47D4-AEF0-0CF47363C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19086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9</a:t>
            </a:fld>
            <a:endParaRPr lang="en-GB" dirty="0"/>
          </a:p>
        </p:txBody>
      </p:sp>
      <p:pic>
        <p:nvPicPr>
          <p:cNvPr id="7" name="Picture 6" descr="A close up of a blackboard&#10;&#10;Description generated with very high confidence">
            <a:extLst>
              <a:ext uri="{FF2B5EF4-FFF2-40B4-BE49-F238E27FC236}">
                <a16:creationId xmlns:a16="http://schemas.microsoft.com/office/drawing/2014/main" id="{64748A8B-9E40-4C71-9191-4F99FF6159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29137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10</a:t>
            </a:fld>
            <a:endParaRPr lang="en-GB" dirty="0"/>
          </a:p>
        </p:txBody>
      </p:sp>
      <p:pic>
        <p:nvPicPr>
          <p:cNvPr id="9" name="Picture 8" descr="A screenshot of a cell phone&#10;&#10;Description generated with very high confidence">
            <a:extLst>
              <a:ext uri="{FF2B5EF4-FFF2-40B4-BE49-F238E27FC236}">
                <a16:creationId xmlns:a16="http://schemas.microsoft.com/office/drawing/2014/main" id="{779DC2FF-BD8F-44F9-AA64-DBCEA96201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12259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11</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E582D545-5E2C-4545-BAB5-E950F402ED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77119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12</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0FD0E0FE-3304-4D94-8459-6184DBCCE3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938247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13</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42293C1D-AB50-4D12-BD1B-539AC71FA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67936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14</a:t>
            </a:fld>
            <a:endParaRPr lang="en-GB" dirty="0"/>
          </a:p>
        </p:txBody>
      </p:sp>
      <p:pic>
        <p:nvPicPr>
          <p:cNvPr id="7" name="Picture 6" descr="A screenshot of a cell phone&#10;&#10;Description generated with very high confidence">
            <a:extLst>
              <a:ext uri="{FF2B5EF4-FFF2-40B4-BE49-F238E27FC236}">
                <a16:creationId xmlns:a16="http://schemas.microsoft.com/office/drawing/2014/main" id="{B5DB2F85-A4C5-460C-AE33-80A7E78DBC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73808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15</a:t>
            </a:fld>
            <a:endParaRPr lang="en-GB" dirty="0"/>
          </a:p>
        </p:txBody>
      </p:sp>
      <p:pic>
        <p:nvPicPr>
          <p:cNvPr id="7" name="Picture 6" descr="A screenshot of a cell phone&#10;&#10;Description generated with high confidence">
            <a:extLst>
              <a:ext uri="{FF2B5EF4-FFF2-40B4-BE49-F238E27FC236}">
                <a16:creationId xmlns:a16="http://schemas.microsoft.com/office/drawing/2014/main" id="{BF6B231B-F002-42AF-9715-289AC99256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11934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26582-56CD-4BF7-9A56-CAE973E1B87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DECC433-297C-4F51-A0B7-276F01C5540E}"/>
              </a:ext>
            </a:extLst>
          </p:cNvPr>
          <p:cNvSpPr>
            <a:spLocks noGrp="1"/>
          </p:cNvSpPr>
          <p:nvPr>
            <p:ph type="body" sz="quarter" idx="11"/>
          </p:nvPr>
        </p:nvSpPr>
        <p:spPr/>
        <p:txBody>
          <a:bodyPr/>
          <a:lstStyle/>
          <a:p>
            <a:endParaRPr lang="en-GB"/>
          </a:p>
        </p:txBody>
      </p:sp>
      <p:sp>
        <p:nvSpPr>
          <p:cNvPr id="4" name="Slide Number Placeholder 3">
            <a:extLst>
              <a:ext uri="{FF2B5EF4-FFF2-40B4-BE49-F238E27FC236}">
                <a16:creationId xmlns:a16="http://schemas.microsoft.com/office/drawing/2014/main" id="{745CB87A-BF83-42E6-9790-814E851D8C35}"/>
              </a:ext>
            </a:extLst>
          </p:cNvPr>
          <p:cNvSpPr>
            <a:spLocks noGrp="1"/>
          </p:cNvSpPr>
          <p:nvPr>
            <p:ph type="sldNum" sz="quarter" idx="4"/>
          </p:nvPr>
        </p:nvSpPr>
        <p:spPr/>
        <p:txBody>
          <a:bodyPr/>
          <a:lstStyle/>
          <a:p>
            <a:pPr algn="r"/>
            <a:fld id="{67644CF5-41A3-42B4-9AFA-458301DD07BC}" type="slidenum">
              <a:rPr lang="en-GB" smtClean="0"/>
              <a:pPr algn="r"/>
              <a:t>16</a:t>
            </a:fld>
            <a:endParaRPr lang="en-GB" dirty="0"/>
          </a:p>
        </p:txBody>
      </p:sp>
      <p:pic>
        <p:nvPicPr>
          <p:cNvPr id="7" name="Picture 6" descr="A close up of a sign&#10;&#10;Description generated with high confidence">
            <a:extLst>
              <a:ext uri="{FF2B5EF4-FFF2-40B4-BE49-F238E27FC236}">
                <a16:creationId xmlns:a16="http://schemas.microsoft.com/office/drawing/2014/main" id="{9770CC87-240D-4459-AE36-185C9BBDD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4129040"/>
      </p:ext>
    </p:extLst>
  </p:cSld>
  <p:clrMapOvr>
    <a:masterClrMapping/>
  </p:clrMapOvr>
</p:sld>
</file>

<file path=ppt/theme/theme1.xml><?xml version="1.0" encoding="utf-8"?>
<a:theme xmlns:a="http://schemas.openxmlformats.org/drawingml/2006/main" name="TITLE">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RCGP e-presenter">
  <a:themeElements>
    <a:clrScheme name="RCGP 1">
      <a:dk1>
        <a:srgbClr val="002C59"/>
      </a:dk1>
      <a:lt1>
        <a:srgbClr val="FFFFFF"/>
      </a:lt1>
      <a:dk2>
        <a:srgbClr val="44546A"/>
      </a:dk2>
      <a:lt2>
        <a:srgbClr val="E7E6E6"/>
      </a:lt2>
      <a:accent1>
        <a:srgbClr val="164E9D"/>
      </a:accent1>
      <a:accent2>
        <a:srgbClr val="833F91"/>
      </a:accent2>
      <a:accent3>
        <a:srgbClr val="009CAB"/>
      </a:accent3>
      <a:accent4>
        <a:srgbClr val="01A8E2"/>
      </a:accent4>
      <a:accent5>
        <a:srgbClr val="89BF48"/>
      </a:accent5>
      <a:accent6>
        <a:srgbClr val="F06F2C"/>
      </a:accent6>
      <a:hlink>
        <a:srgbClr val="01A8E2"/>
      </a:hlink>
      <a:folHlink>
        <a:srgbClr val="833F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3153</TotalTime>
  <Words>1249</Words>
  <Application>Microsoft Office PowerPoint</Application>
  <PresentationFormat>Widescreen</PresentationFormat>
  <Paragraphs>139</Paragraphs>
  <Slides>16</Slides>
  <Notes>14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Lato</vt:lpstr>
      <vt:lpstr>Wingdings</vt:lpstr>
      <vt:lpstr>TITLE</vt:lpstr>
      <vt:lpstr>1_RCGP e-presenter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Lisa Hunter</dc:creator>
  <cp:lastModifiedBy>Michelle McAvoy</cp:lastModifiedBy>
  <cp:revision>187</cp:revision>
  <dcterms:created xsi:type="dcterms:W3CDTF">2018-01-17T13:47:13Z</dcterms:created>
  <dcterms:modified xsi:type="dcterms:W3CDTF">2020-03-25T12:14:48Z</dcterms:modified>
</cp:coreProperties>
</file>