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73" r:id="rId2"/>
  </p:sldMasterIdLst>
  <p:notesMasterIdLst>
    <p:notesMasterId r:id="rId18"/>
  </p:notesMasterIdLst>
  <p:handoutMasterIdLst>
    <p:handoutMasterId r:id="rId19"/>
  </p:handoutMasterIdLst>
  <p:sldIdLst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F2C"/>
    <a:srgbClr val="002B5C"/>
    <a:srgbClr val="002C59"/>
    <a:srgbClr val="3F6182"/>
    <a:srgbClr val="AB3A8D"/>
    <a:srgbClr val="002344"/>
    <a:srgbClr val="D9DBE7"/>
    <a:srgbClr val="BAB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17" autoAdjust="0"/>
    <p:restoredTop sz="79532" autoAdjust="0"/>
  </p:normalViewPr>
  <p:slideViewPr>
    <p:cSldViewPr snapToGrid="0">
      <p:cViewPr varScale="1">
        <p:scale>
          <a:sx n="69" d="100"/>
          <a:sy n="69" d="100"/>
        </p:scale>
        <p:origin x="773" y="38"/>
      </p:cViewPr>
      <p:guideLst>
        <p:guide orient="horz" pos="38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661D2F-18BE-4E5D-B1A4-A8DEFCE376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12D6D-D4DC-4FD9-8779-E7DC7867B6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14FF2-5CC8-41EF-BB47-A4548CAA4B4D}" type="datetimeFigureOut">
              <a:rPr lang="en-GB" smtClean="0"/>
              <a:t>25/03/2020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CD46FC-5AC4-4F22-88A6-4EBA1CA55F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382EA-B97A-4E21-A253-D3291AFFE8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178EE-8D4F-4575-97B2-378FBC2602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072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2979-7573-0245-A205-89877B51148D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59A8B-1473-7244-BDC6-DDEB21BE28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63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 not combine this presentation with the Life of a GP slides (also available in Welsh) which have been created to match school curriculum? Or the Who wants to be a General Practitioner quiz slides (currently only available in English) available in the resources section at </a:t>
            </a:r>
            <a:r>
              <a:rPr lang="en-GB" b="1" dirty="0"/>
              <a:t>rcgp.org.uk/inspire </a:t>
            </a:r>
          </a:p>
          <a:p>
            <a:endParaRPr lang="en-GB" dirty="0"/>
          </a:p>
          <a:p>
            <a:r>
              <a:rPr lang="en-GB" dirty="0"/>
              <a:t>If you wish to combine more than one presentation, follow these instructions: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Open and save both presentations you wish to 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On the presentation you wish to add to select the arrow at the bottom of ‘new slide’ 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Choose ‘reuse slides’ from the drop down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Browse to find the other presentation and be sure to tick ‘keep source formatting’ in the bottom right hand corner before selecting the slides you wish to copy.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59A8B-1473-7244-BDC6-DDEB21BE284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4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b="1" noProof="0" dirty="0">
                <a:ea typeface="Lato" panose="020F0502020204030203" pitchFamily="34" charset="0"/>
                <a:cs typeface="Arial" panose="020B0604020202020204" pitchFamily="34" charset="0"/>
              </a:rPr>
              <a:t>TGAU / </a:t>
            </a:r>
            <a:r>
              <a:rPr lang="cy-GB" sz="1200" b="1" noProof="0" dirty="0">
                <a:ea typeface="Lato" panose="020F0502020204030203" pitchFamily="34" charset="0"/>
                <a:cs typeface="Lato" panose="020F0502020204030203" pitchFamily="34" charset="0"/>
              </a:rPr>
              <a:t>Scottish Nationals </a:t>
            </a:r>
            <a:endParaRPr lang="cy-GB" sz="1200" noProof="0" dirty="0">
              <a:ea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cy-GB" sz="1200" noProof="0" dirty="0">
                <a:ea typeface="Lato" panose="020F0502020204030203" pitchFamily="34" charset="0"/>
                <a:cs typeface="Arial" panose="020B0604020202020204" pitchFamily="34" charset="0"/>
              </a:rPr>
              <a:t>
Mae gan bob ysgol feddygol ofynion gwahanol. Yn fras, byddant yn chwilio am o leiaf pum gradd A-C (9-4) TGAU/</a:t>
            </a:r>
            <a:r>
              <a:rPr lang="cy-GB" sz="1200" b="0" noProof="0" dirty="0">
                <a:ea typeface="Lato" panose="020F0502020204030203" pitchFamily="34" charset="0"/>
                <a:cs typeface="Lato" panose="020F0502020204030203" pitchFamily="34" charset="0"/>
              </a:rPr>
              <a:t>Scottish National </a:t>
            </a:r>
            <a:r>
              <a:rPr lang="cy-GB" sz="1200" noProof="0" dirty="0">
                <a:ea typeface="Lato" panose="020F0502020204030203" pitchFamily="34" charset="0"/>
                <a:cs typeface="Arial" panose="020B0604020202020204" pitchFamily="34" charset="0"/>
              </a:rPr>
              <a:t>neu gyfwerth, gan gynnwys pynciau fel mathemateg a Saesneg. 
</a:t>
            </a:r>
          </a:p>
          <a:p>
            <a:r>
              <a:rPr lang="cy-GB" sz="1200" b="1" noProof="0" dirty="0">
                <a:ea typeface="Lato" panose="020F0502020204030203" pitchFamily="34" charset="0"/>
                <a:cs typeface="Arial" panose="020B0604020202020204" pitchFamily="34" charset="0"/>
              </a:rPr>
              <a:t>Safon uwch/Addysg Bellach/ </a:t>
            </a:r>
            <a:r>
              <a:rPr lang="cy-GB" sz="1200" b="1" noProof="0" dirty="0">
                <a:ea typeface="Lato" panose="020F0502020204030203" pitchFamily="34" charset="0"/>
                <a:cs typeface="Lato" panose="020F0502020204030203" pitchFamily="34" charset="0"/>
              </a:rPr>
              <a:t>Scottish Highers </a:t>
            </a:r>
            <a:r>
              <a:rPr lang="cy-GB" sz="1200" b="1" noProof="0" dirty="0">
                <a:ea typeface="Lato" panose="020F0502020204030203" pitchFamily="34" charset="0"/>
                <a:cs typeface="Arial" panose="020B0604020202020204" pitchFamily="34" charset="0"/>
              </a:rPr>
              <a:t>
</a:t>
            </a:r>
          </a:p>
          <a:p>
            <a:r>
              <a:rPr lang="cy-GB" sz="1200" noProof="0" dirty="0">
                <a:ea typeface="Lato" panose="020F0502020204030203" pitchFamily="34" charset="0"/>
                <a:cs typeface="Arial" panose="020B0604020202020204" pitchFamily="34" charset="0"/>
              </a:rPr>
              <a:t>Unwaith eto, bydd gan bob ysgol feddygol ei gofynion mynediad ei hun. Mae'r rhan fwyaf yn chwilio am y canlynol: 
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200" b="0" noProof="0" dirty="0">
                <a:ea typeface="Lato" panose="020F0502020204030203" pitchFamily="34" charset="0"/>
                <a:cs typeface="Lato" panose="020F0502020204030203" pitchFamily="34" charset="0"/>
              </a:rPr>
              <a:t>A*A*A* - AAA yn Safon Uwch neu AAAAB – AAABB Scottish Highers </a:t>
            </a:r>
          </a:p>
          <a:p>
            <a:r>
              <a:rPr lang="cy-GB" sz="1200" b="0" noProof="0" dirty="0">
                <a:ea typeface="Lato" panose="020F0502020204030203" pitchFamily="34" charset="0"/>
                <a:cs typeface="Arial" panose="020B0604020202020204" pitchFamily="34" charset="0"/>
              </a:rPr>
              <a:t>Mae rhai ysgolion yn chwilio am bynciau penodol, megis cemeg, tra bo eraill yn cynnig derbyniadau cyd-destunol sy'n caniatáu mynediad gyda graddau is.</a:t>
            </a:r>
            <a:endParaRPr lang="cy-GB" sz="1200" b="0" noProof="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200" b="0" noProof="0" dirty="0">
                <a:ea typeface="Lato" panose="020F0502020204030203" pitchFamily="34" charset="0"/>
                <a:cs typeface="Lato" panose="020F0502020204030203" pitchFamily="34" charset="0"/>
              </a:rPr>
              <a:t>I gael rhagor o wybodaeth am ofynion mynediad pob ysgol feddygol, ewch i:</a:t>
            </a:r>
          </a:p>
          <a:p>
            <a:r>
              <a:rPr lang="cy-GB" sz="1200" b="0" noProof="0" dirty="0">
                <a:ea typeface="Lato" panose="020F0502020204030203" pitchFamily="34" charset="0"/>
                <a:cs typeface="Lato" panose="020F0502020204030203" pitchFamily="34" charset="0"/>
              </a:rPr>
              <a:t>medschools.ac.uk/studying-medicine/applications/entry-requirements 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59A8B-1473-7244-BDC6-DDEB21BE284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76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Cyngor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doeth!</a:t>
            </a:r>
          </a:p>
          <a:p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
</a:t>
            </a:r>
            <a:r>
              <a:rPr lang="cy-GB" sz="1200" dirty="0">
                <a:ea typeface="Lato" panose="020F0502020204030203" pitchFamily="34" charset="0"/>
                <a:cs typeface="Lato" panose="020F0502020204030203" pitchFamily="34" charset="0"/>
              </a:rPr>
              <a:t>Weithiau mae gan raddau meddygol enwau gwahanol, ond maent yn dueddol o fod yn un o’r pedwar hyn: </a:t>
            </a:r>
          </a:p>
          <a:p>
            <a:endParaRPr lang="cy-GB" sz="1200" dirty="0">
              <a:ea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cy-GB" sz="1200" dirty="0">
                <a:ea typeface="Lato" panose="020F0502020204030203" pitchFamily="34" charset="0"/>
                <a:cs typeface="Lato" panose="020F0502020204030203" pitchFamily="34" charset="0"/>
              </a:rPr>
              <a:t>Meddygaeth Mynediad Safonol / </a:t>
            </a:r>
            <a:r>
              <a:rPr lang="en-GB" sz="1200" dirty="0">
                <a:ea typeface="Lato" panose="020F0502020204030203" pitchFamily="34" charset="0"/>
                <a:cs typeface="Lato" panose="020F0502020204030203" pitchFamily="34" charset="0"/>
              </a:rPr>
              <a:t>Standard Entry Medicine </a:t>
            </a:r>
            <a:r>
              <a:rPr lang="cy-GB" sz="1200" dirty="0">
                <a:ea typeface="Lato" panose="020F0502020204030203" pitchFamily="34" charset="0"/>
                <a:cs typeface="Lato" panose="020F0502020204030203" pitchFamily="34" charset="0"/>
              </a:rPr>
              <a:t>(5 neu 6 mlynedd)
Meddygaeth Mynediad Graddedig / </a:t>
            </a:r>
            <a:r>
              <a:rPr lang="en-GB" sz="1200" dirty="0">
                <a:ea typeface="Lato" panose="020F0502020204030203" pitchFamily="34" charset="0"/>
                <a:cs typeface="Lato" panose="020F0502020204030203" pitchFamily="34" charset="0"/>
              </a:rPr>
              <a:t>Graduate Entry Medicine </a:t>
            </a:r>
            <a:r>
              <a:rPr lang="cy-GB" sz="1200" dirty="0">
                <a:ea typeface="Lato" panose="020F0502020204030203" pitchFamily="34" charset="0"/>
                <a:cs typeface="Lato" panose="020F0502020204030203" pitchFamily="34" charset="0"/>
              </a:rPr>
              <a:t>(4 neu 5 mlynedd) 
Meddygaeth gyda Blwyddyn Ragarweiniol / </a:t>
            </a:r>
            <a:r>
              <a:rPr lang="en-GB" sz="1200" dirty="0">
                <a:ea typeface="Lato" panose="020F0502020204030203" pitchFamily="34" charset="0"/>
                <a:cs typeface="Lato" panose="020F0502020204030203" pitchFamily="34" charset="0"/>
              </a:rPr>
              <a:t>Medicine with a Preliminary Year </a:t>
            </a:r>
            <a:r>
              <a:rPr lang="cy-GB" sz="1200" dirty="0">
                <a:ea typeface="Lato" panose="020F0502020204030203" pitchFamily="34" charset="0"/>
                <a:cs typeface="Lato" panose="020F0502020204030203" pitchFamily="34" charset="0"/>
              </a:rPr>
              <a:t>(6 mlynedd) 
Meddygaeth gyda Blwyddyn Mynediad / </a:t>
            </a:r>
            <a:r>
              <a:rPr lang="en-GB" sz="1200" dirty="0">
                <a:ea typeface="Lato" panose="020F0502020204030203" pitchFamily="34" charset="0"/>
                <a:cs typeface="Lato" panose="020F0502020204030203" pitchFamily="34" charset="0"/>
              </a:rPr>
              <a:t>Medicine with a Gateway Year </a:t>
            </a:r>
            <a:r>
              <a:rPr lang="cy-GB" sz="1200" dirty="0">
                <a:ea typeface="Lato" panose="020F0502020204030203" pitchFamily="34" charset="0"/>
                <a:cs typeface="Lato" panose="020F0502020204030203" pitchFamily="34" charset="0"/>
              </a:rPr>
              <a:t>(6 mlynedd) 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
</a:t>
            </a:r>
          </a:p>
          <a:p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Am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fwy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o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wybodaeth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ewch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i: 
medschools.ac.uk/studying-medicine </a:t>
            </a:r>
            <a:r>
              <a:rPr lang="en-GB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
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59A8B-1473-7244-BDC6-DDEB21BE284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4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b="1" noProof="0" dirty="0">
                <a:ea typeface="Lato" panose="020F0502020204030203" pitchFamily="34" charset="0"/>
                <a:cs typeface="Arial" panose="020B0604020202020204" pitchFamily="34" charset="0"/>
              </a:rPr>
              <a:t>Gwneud cais i ysgol feddygol  </a:t>
            </a:r>
            <a:r>
              <a:rPr lang="cy-GB" sz="1200" noProof="0" dirty="0">
                <a:ea typeface="Lato" panose="020F0502020204030203" pitchFamily="34" charset="0"/>
                <a:cs typeface="Arial" panose="020B0604020202020204" pitchFamily="34" charset="0"/>
              </a:rPr>
              <a:t>
Wrth wneud cais bydd angen: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y-GB" sz="1200" noProof="0" dirty="0">
                <a:ea typeface="Lato" panose="020F0502020204030203" pitchFamily="34" charset="0"/>
                <a:cs typeface="Arial" panose="020B0604020202020204" pitchFamily="34" charset="0"/>
              </a:rPr>
              <a:t>
</a:t>
            </a:r>
            <a:r>
              <a:rPr lang="cy-GB" sz="1200" b="0" noProof="0" dirty="0">
                <a:ea typeface="Lato" panose="020F0502020204030203" pitchFamily="34" charset="0"/>
                <a:cs typeface="Arial" panose="020B0604020202020204" pitchFamily="34" charset="0"/>
              </a:rPr>
              <a:t>Canlyniadau arholiadau da drwy'r ysgol, y coleg neu'r chweched dosbarth ac amcangyfrifon graddau da. 
Wedi datblygu dealltwriaeth o'r yrfa trwy weithgareddau fel profiad gwaith a gwirfoddoli. 
Safwch brawf derbyn lle bo angen megis UCAT, BMAT neu GAMSAT 
Fel arfer, bydd angen i chi fynd i gyfweliad i arddangos rhagor o’r rhinweddau eraill y gwnaethoch ysgrifennu amdanynt yn eich datganiad personol, ac nid dim ond eich cyflawniad academaidd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y-GB" sz="1200" b="0" noProof="0" dirty="0"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y-GB" sz="1200" noProof="0" dirty="0">
                <a:ea typeface="Lato" panose="020F0502020204030203" pitchFamily="34" charset="0"/>
                <a:cs typeface="Arial" panose="020B0604020202020204" pitchFamily="34" charset="0"/>
              </a:rPr>
              <a:t>Cyngor doeth! 
Mae ysgolion meddygol yn chwilio am ymgeiswyr sydd â’r agwedd academaidd cywir ond sydd hefyd yn gallu dangos y gwerthoedd a’r rhinweddau craidd sydd eu hangen i astudio meddygaeth. Dysgwch ragor yn medschools.ac.uk/studying-medicine/applications 
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y-GB" sz="1200" noProof="0" dirty="0">
                <a:ea typeface="Lato" panose="020F0502020204030203" pitchFamily="34" charset="0"/>
                <a:cs typeface="Arial" panose="020B0604020202020204" pitchFamily="34" charset="0"/>
              </a:rPr>
              <a:t>Cyngor doeth!
Bydd y rhan fwyaf o ysgolion meddygol yn gofyn i chi brofi beth rydych wedi'i ddysgu o'ch profiad gwaith, eich gweithgareddau gofalu a'ch profiadau gwirfoddol. Cofiwch mai’r hyn rydych wedi'i ddysgu o'r profiadau hyn sy'n bwysig – nid faint o oriau rydych wedi'u cwblhau. I gael gwybod mwy am brofiad gwaith ewch i medschools.ac.uk/studying-medicine/applications 
</a:t>
            </a:r>
            <a:endParaRPr lang="cy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59A8B-1473-7244-BDC6-DDEB21BE284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53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Gradd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Prifysgol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
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Astudiwch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am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rhwng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4-6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oed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dibynnu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ar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eich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cwrs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a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dewiswch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o 41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ysgolion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meddygol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y DU! 
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Tra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yr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ysgol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feddygol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byddwch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: 
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Ennill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sgiliau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a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phrofiadau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perthnasol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mewn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gwyddorau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meddygol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sylfaenol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a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thasgau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clinigol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ymarferol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. 
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Cynnal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amrywiaeth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eang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o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leoliadau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clinigol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o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dan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oruchwyliaeth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gan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dreulio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amser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mewn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practisau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meddygon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teulu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ysbytai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a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chlinigau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arbenigol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. 
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Sefyll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arholiadau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a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chyflawni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ystod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eang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o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brosiectau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sy'n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datblygu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sgiliau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megis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gwaith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tîm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a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chyfathrebu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. 
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Rhaglen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sylfaen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
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graddio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o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ysgol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feddygol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byddwch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feddyg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sylfaen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–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eich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swydd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gyntaf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cyflogedig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fel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meddyg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!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Byddwch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cynnal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dwy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flynedd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o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hyfforddiant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o'r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enw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F1 a F2. 
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Mae'r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rhaglen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sylfaen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cynnwys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chwe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cylchdro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gwahanol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ar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draws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ystod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eang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o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arbenigeddau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meddygol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Mae'r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cylchdro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hyn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eich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galluogi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i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ennill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profiad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gwerthfawr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a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dod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gymwys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mewn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sgiliau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clinigol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sylfaenol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. 
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Byddwch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hefyd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gallu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devlweithio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sgiliau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anghlinigol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eraill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fel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cyfathrebu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gwaith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tîm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arweinyddiaeth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 ac </a:t>
            </a:r>
            <a:r>
              <a:rPr lang="en-GB" sz="1200" dirty="0" err="1">
                <a:ea typeface="Lato" panose="020F0502020204030203" pitchFamily="34" charset="0"/>
                <a:cs typeface="Arial" panose="020B0604020202020204" pitchFamily="34" charset="0"/>
              </a:rPr>
              <a:t>ymchwil</a:t>
            </a:r>
            <a:r>
              <a:rPr lang="en-GB" sz="1200" dirty="0">
                <a:ea typeface="Lato" panose="020F0502020204030203" pitchFamily="34" charset="0"/>
                <a:cs typeface="Arial" panose="020B0604020202020204" pitchFamily="34" charset="0"/>
              </a:rPr>
              <a:t>.  </a:t>
            </a:r>
            <a:r>
              <a:rPr lang="en-GB" dirty="0">
                <a:solidFill>
                  <a:srgbClr val="002B5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
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59A8B-1473-7244-BDC6-DDEB21BE284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971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noProof="0" dirty="0">
                <a:ea typeface="Lato" panose="020F0502020204030203" pitchFamily="34" charset="0"/>
                <a:cs typeface="Arial" panose="020B0604020202020204" pitchFamily="34" charset="0"/>
              </a:rPr>
              <a:t>Hyfforddiant arbenigol i feddygon teulu  
</a:t>
            </a:r>
          </a:p>
          <a:p>
            <a:r>
              <a:rPr lang="cy-GB" sz="1200" noProof="0" dirty="0">
                <a:ea typeface="Lato" panose="020F0502020204030203" pitchFamily="34" charset="0"/>
                <a:cs typeface="Arial" panose="020B0604020202020204" pitchFamily="34" charset="0"/>
              </a:rPr>
              <a:t>I ddod yn feddyg teulu yn y DU, bydd angen i chi gwblhau o leiaf tair blynedd (cyfwerth ag amser llawn) o hyfforddiant arbenigol. 
</a:t>
            </a:r>
          </a:p>
          <a:p>
            <a:r>
              <a:rPr lang="cy-GB" sz="1200" noProof="0" dirty="0">
                <a:ea typeface="Lato" panose="020F0502020204030203" pitchFamily="34" charset="0"/>
                <a:cs typeface="Arial" panose="020B0604020202020204" pitchFamily="34" charset="0"/>
              </a:rPr>
              <a:t>Yn ystod y tair blynedd hyn byddwch yn treulio 18 mis o swyddi mewn ysbyty ac 18 mis mewn practis cyffredinol. 
</a:t>
            </a:r>
          </a:p>
          <a:p>
            <a:r>
              <a:rPr lang="cy-GB" sz="1200" noProof="0" dirty="0">
                <a:ea typeface="Lato" panose="020F0502020204030203" pitchFamily="34" charset="0"/>
                <a:cs typeface="Arial" panose="020B0604020202020204" pitchFamily="34" charset="0"/>
              </a:rPr>
              <a:t>Fel rhan o'ch hyfforddiant byddwch yn cyflawni cyfres o asesiadau. Ar ôl eu pasio, byddwch chi’n cael ymuno â chofrestr meddygon teulu'r GMC. 
</a:t>
            </a:r>
          </a:p>
          <a:p>
            <a:r>
              <a:rPr lang="cy-GB" sz="1200" noProof="0" dirty="0">
                <a:ea typeface="Lato" panose="020F0502020204030203" pitchFamily="34" charset="0"/>
                <a:cs typeface="Arial" panose="020B0604020202020204" pitchFamily="34" charset="0"/>
              </a:rPr>
              <a:t>Am fwy o wybodaeth ewch i
gprecruitment.hee.nhs.uk 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59A8B-1473-7244-BDC6-DDEB21BE284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93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Yr RCGP yw’r corff aelodaeth proffesiynol ar gyfer meddygon teulu. </a:t>
            </a:r>
          </a:p>
          <a:p>
            <a:r>
              <a:rPr lang="cy-GB" noProof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Mae’n bodoli i’ch helpu i ddarganfod y cyfleoedd di-ben draw ym maes ymarfer meddygol. </a:t>
            </a:r>
          </a:p>
          <a:p>
            <a:r>
              <a:rPr lang="cy-GB" noProof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Mae bod yn feddyg teulu yn yrfa werth chweil sy’n cyfoethogi’ch bywyd. </a:t>
            </a:r>
          </a:p>
          <a:p>
            <a:r>
              <a:rPr lang="cy-GB" noProof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Mae hefyd yn waith amrywiol a llawn boddhad.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59A8B-1473-7244-BDC6-DDEB21BE284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>
                <a:solidFill>
                  <a:srgbClr val="002B5C"/>
                </a:solidFill>
                <a:ea typeface="Lato" panose="020F0502020204030203" pitchFamily="34" charset="0"/>
                <a:cs typeface="Arial" panose="020B0604020202020204" pitchFamily="34" charset="0"/>
              </a:rPr>
              <a:t>Mae meddygon teulu yn arbenigwyr ar eu cleifion. </a:t>
            </a:r>
          </a:p>
          <a:p>
            <a:r>
              <a:rPr lang="cy-GB" noProof="0" dirty="0">
                <a:solidFill>
                  <a:srgbClr val="002B5C"/>
                </a:solidFill>
                <a:ea typeface="Lato" panose="020F0502020204030203" pitchFamily="34" charset="0"/>
                <a:cs typeface="Arial" panose="020B0604020202020204" pitchFamily="34" charset="0"/>
              </a:rPr>
              <a:t>
Dyma'r pwynt cyswllt cyntaf â'r GIG i'r rhan fwyaf o bobl yn eu cymunedau - Mae dros 1 filiwn o ymgynghoriadau â meddygon teulu yn y DU bob dydd! 
</a:t>
            </a:r>
          </a:p>
          <a:p>
            <a:r>
              <a:rPr lang="cy-GB" noProof="0" dirty="0">
                <a:solidFill>
                  <a:srgbClr val="002B5C"/>
                </a:solidFill>
                <a:ea typeface="Lato" panose="020F0502020204030203" pitchFamily="34" charset="0"/>
                <a:cs typeface="Arial" panose="020B0604020202020204" pitchFamily="34" charset="0"/>
              </a:rPr>
              <a:t>Mae meddygon teulu'n delio ag ystod eang o gyflyrau meddygol a byddant yn trin cleifion drwy gydol eu bywydau</a:t>
            </a:r>
          </a:p>
          <a:p>
            <a:r>
              <a:rPr lang="cy-GB" noProof="0" dirty="0">
                <a:solidFill>
                  <a:srgbClr val="002B5C"/>
                </a:solidFill>
                <a:ea typeface="Lato" panose="020F0502020204030203" pitchFamily="34" charset="0"/>
                <a:cs typeface="Arial" panose="020B0604020202020204" pitchFamily="34" charset="0"/>
              </a:rPr>
              <a:t>
Mae meddygon teulu yn hanfodol i'w cymuned leol ac yn cyfrannu'n aruthrol at gadw'r genedl yn iach. </a:t>
            </a:r>
            <a:r>
              <a:rPr lang="cy-GB" noProof="0" dirty="0">
                <a:ea typeface="Lato" panose="020F0502020204030203" pitchFamily="34" charset="0"/>
                <a:cs typeface="Lato" panose="020F0502020204030203" pitchFamily="34" charset="0"/>
              </a:rPr>
              <a:t>
</a:t>
            </a:r>
            <a:endParaRPr lang="cy-GB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59A8B-1473-7244-BDC6-DDEB21BE284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3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59A8B-1473-7244-BDC6-DDEB21BE284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88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y-GB" sz="1200" noProof="0" dirty="0">
                <a:ea typeface="Lato" panose="020F0502020204030203" pitchFamily="34" charset="0"/>
                <a:cs typeface="Lato" panose="020F0502020204030203" pitchFamily="34" charset="0"/>
              </a:rPr>
              <a:t>Lluniwch yrfa hyblyg o amgylch anghenion eich cleifion a’ch bywyd personol</a:t>
            </a:r>
          </a:p>
          <a:p>
            <a:endParaRPr lang="cy-GB" sz="1200" noProof="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y-GB" sz="1200" noProof="0" dirty="0">
                <a:ea typeface="Lato" panose="020F0502020204030203" pitchFamily="34" charset="0"/>
                <a:cs typeface="Lato" panose="020F0502020204030203" pitchFamily="34" charset="0"/>
              </a:rPr>
              <a:t>Gweithio mewn ystod o leoliadau mewn practis ac yn y gymuned. Mae cyfleoedd hefyd i deithio’r byd er mwyn gwella’r gofal i gleifion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y-GB" sz="1200" noProof="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y-GB" sz="1200" noProof="0" dirty="0">
                <a:ea typeface="Lato" panose="020F0502020204030203" pitchFamily="34" charset="0"/>
                <a:cs typeface="Lato" panose="020F0502020204030203" pitchFamily="34" charset="0"/>
              </a:rPr>
              <a:t>Gallwch weithio yn y diwydiant o’ch dewis: o chwaraeon i wleidyddiaeth ac o fyd busnes i ddigwyddiadau, a hyd yn oed yn y fyddin.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59A8B-1473-7244-BDC6-DDEB21BE284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94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y-GB" sz="1200" noProof="0" dirty="0">
                <a:ea typeface="Lato" panose="020F0502020204030203" pitchFamily="34" charset="0"/>
                <a:cs typeface="Lato" panose="020F0502020204030203" pitchFamily="34" charset="0"/>
              </a:rPr>
              <a:t>Cyfle i ddiagnosio ystod eang o gyflyrau cymhleth, a hynny’n gyflym ac yn dosturiol fel arbenigwr meddygol. </a:t>
            </a:r>
          </a:p>
          <a:p>
            <a:endParaRPr lang="cy-GB" sz="1200" noProof="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y-GB" sz="1200" noProof="0" dirty="0">
                <a:ea typeface="Lato" panose="020F0502020204030203" pitchFamily="34" charset="0"/>
                <a:cs typeface="Lato" panose="020F0502020204030203" pitchFamily="34" charset="0"/>
              </a:rPr>
              <a:t>Chwarae rôl ditectif wrth ymchwilio i wneud diagnosis cywir.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y-GB" sz="1200" noProof="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y-GB" sz="1200" noProof="0" dirty="0">
                <a:ea typeface="Lato" panose="020F0502020204030203" pitchFamily="34" charset="0"/>
                <a:cs typeface="Lato" panose="020F0502020204030203" pitchFamily="34" charset="0"/>
              </a:rPr>
              <a:t>Newid bywyd eich cleifion wrth i chi feithrin dealltwriaeth o bobl ac o’r amrywiaeth yn eich cymuned leol.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59A8B-1473-7244-BDC6-DDEB21BE284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377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y-GB" sz="1200" noProof="0" dirty="0">
                <a:ea typeface="Lato" panose="020F0502020204030203" pitchFamily="34" charset="0"/>
                <a:cs typeface="Lato" panose="020F0502020204030203" pitchFamily="34" charset="0"/>
              </a:rPr>
              <a:t>Ymunwch â phroffesiwn lle mae gwaith tîm, datrys problemau a chreadigrwydd yn elfennau beunyddiol o’ch gwaith.  </a:t>
            </a:r>
          </a:p>
          <a:p>
            <a:endParaRPr lang="cy-GB" sz="1200" noProof="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y-GB" sz="1200" noProof="0" dirty="0">
                <a:ea typeface="Lato" panose="020F0502020204030203" pitchFamily="34" charset="0"/>
                <a:cs typeface="Lato" panose="020F0502020204030203" pitchFamily="34" charset="0"/>
              </a:rPr>
              <a:t>Cyfle i weithio gyda thimau gydag amrediad eang o sgiliau yn eich cymuned er mwyn darparu gofal estynedig i’ch cleifion.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y-GB" sz="1200" noProof="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y-GB" sz="1200" noProof="0" dirty="0">
                <a:ea typeface="Lato" panose="020F0502020204030203" pitchFamily="34" charset="0"/>
                <a:cs typeface="Lato" panose="020F0502020204030203" pitchFamily="34" charset="0"/>
              </a:rPr>
              <a:t>Fel athro, gallwch helpu i ysbrydoli’r genhedlaeth nesaf o feddygon.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59A8B-1473-7244-BDC6-DDEB21BE284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1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y-GB" noProof="0" dirty="0">
                <a:ea typeface="Lato" panose="020F0502020204030203" pitchFamily="34" charset="0"/>
                <a:cs typeface="Lato" panose="020F0502020204030203" pitchFamily="34" charset="0"/>
              </a:rPr>
              <a:t>Cael eich grymuso i arwain gwelliannau mewn gofal iechyd a bod yn flaengar wrth i’r dechnoleg esblygu.   </a:t>
            </a:r>
          </a:p>
          <a:p>
            <a:endParaRPr lang="cy-GB" sz="1200" noProof="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y-GB" sz="1200" noProof="0" dirty="0">
                <a:ea typeface="Lato" panose="020F0502020204030203" pitchFamily="34" charset="0"/>
                <a:cs typeface="Lato" panose="020F0502020204030203" pitchFamily="34" charset="0"/>
              </a:rPr>
              <a:t>Ysgwyddo rolau newydd a chyffrous wrth i ofal cleifion symud fwy-fwy allan o ysbytai ac yn ôl i mewn i’r gymuned.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y-GB" sz="1200" noProof="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y-GB" sz="1200" noProof="0" dirty="0">
                <a:ea typeface="Lato" panose="020F0502020204030203" pitchFamily="34" charset="0"/>
                <a:cs typeface="Lato" panose="020F0502020204030203" pitchFamily="34" charset="0"/>
              </a:rPr>
              <a:t>Gwneud cyfraniad sylweddol at ofal miliynau o gleifion ym mhedwar ban y byd drwy ymchwil a datblygu.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59A8B-1473-7244-BDC6-DDEB21BE284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85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y-GB" sz="1200" noProof="0" dirty="0">
                <a:ea typeface="Lato" panose="020F0502020204030203" pitchFamily="34" charset="0"/>
                <a:cs typeface="Lato" panose="020F0502020204030203" pitchFamily="34" charset="0"/>
              </a:rPr>
              <a:t>Gwnewch wahaniaeth a sicrhau bod eich cleifion yn derbyn y gofal gorau posib.  </a:t>
            </a:r>
          </a:p>
          <a:p>
            <a:endParaRPr lang="cy-GB" sz="1200" noProof="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y-GB" sz="1200" noProof="0" dirty="0">
                <a:ea typeface="Lato" panose="020F0502020204030203" pitchFamily="34" charset="0"/>
                <a:cs typeface="Lato" panose="020F0502020204030203" pitchFamily="34" charset="0"/>
              </a:rPr>
              <a:t>Trin y claf fel person cyfan gan edrych ar agweddau llesiant corfforol, cymdeithasol a seicolegol cleifion drwy gydol eu bywydau.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y-GB" sz="1200" noProof="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y-GB" sz="1200" noProof="0" dirty="0">
                <a:ea typeface="Lato" panose="020F0502020204030203" pitchFamily="34" charset="0"/>
                <a:cs typeface="Lato" panose="020F0502020204030203" pitchFamily="34" charset="0"/>
              </a:rPr>
              <a:t>Gweld cleifion mewn amrywiol leoliadau, yn cynnwys yn eu cartref eu hunain</a:t>
            </a:r>
            <a:r>
              <a:rPr lang="cy-GB" sz="12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59A8B-1473-7244-BDC6-DDEB21BE284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99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59A8B-1473-7244-BDC6-DDEB21BE284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22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8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8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 rot="16200000">
            <a:off x="6759076" y="1358900"/>
            <a:ext cx="4416356" cy="4416356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466725" y="1943349"/>
            <a:ext cx="5489232" cy="122562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360000" tIns="360000" rIns="360000" bIns="360000" rtlCol="0" anchor="ctr">
            <a:spAutoFit/>
          </a:bodyPr>
          <a:lstStyle>
            <a:lvl1pPr>
              <a:defRPr sz="3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466725" y="6169968"/>
            <a:ext cx="261469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smtClean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B5C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2B5C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2B5C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2B5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Lato" charset="0"/>
              </a:rPr>
              <a:t>rcgp.org.uk/discovergp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526" y="1190624"/>
            <a:ext cx="4192936" cy="5667375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3293053"/>
            <a:ext cx="4592638" cy="1109663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2400">
                <a:ln>
                  <a:noFill/>
                </a:ln>
                <a:solidFill>
                  <a:srgbClr val="002C59"/>
                </a:solidFill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6445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 - blue">
    <p:bg>
      <p:bgPr>
        <a:solidFill>
          <a:srgbClr val="002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825625"/>
            <a:ext cx="5413951" cy="4038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523" y="1825625"/>
            <a:ext cx="5413951" cy="4038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28" y="6027937"/>
            <a:ext cx="1515054" cy="464119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00" y="6026575"/>
            <a:ext cx="1517458" cy="464855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28" y="6027937"/>
            <a:ext cx="1515054" cy="464119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28" y="6027937"/>
            <a:ext cx="1515054" cy="464119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84182" y="2719645"/>
            <a:ext cx="8310881" cy="1325563"/>
          </a:xfrm>
        </p:spPr>
        <p:txBody>
          <a:bodyPr anchor="ctr"/>
          <a:lstStyle>
            <a:lvl1pPr algn="ctr">
              <a:lnSpc>
                <a:spcPct val="150000"/>
              </a:lnSpc>
              <a:defRPr sz="3200" b="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3801" y="247141"/>
            <a:ext cx="2125858" cy="18153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622839" y="4393171"/>
            <a:ext cx="2125858" cy="18153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402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7DD243-BA11-6945-A4E8-C6EC70B4F91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466725" y="1943349"/>
            <a:ext cx="5489232" cy="122562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360000" tIns="360000" rIns="360000" bIns="360000" rtlCol="0" anchor="ctr">
            <a:spAutoFit/>
          </a:bodyPr>
          <a:lstStyle>
            <a:lvl1pPr>
              <a:defRPr sz="3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3293053"/>
            <a:ext cx="4592638" cy="1109663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2400">
                <a:ln>
                  <a:noFill/>
                </a:ln>
                <a:solidFill>
                  <a:srgbClr val="002C59"/>
                </a:solidFill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828800"/>
            <a:ext cx="11204576" cy="4049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00" y="6026575"/>
            <a:ext cx="1517458" cy="464855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lue">
    <p:bg>
      <p:bgPr>
        <a:solidFill>
          <a:srgbClr val="002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828800"/>
            <a:ext cx="11204576" cy="40494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28" y="6027937"/>
            <a:ext cx="1515054" cy="464119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605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5400" baseline="0">
                <a:solidFill>
                  <a:srgbClr val="002C59"/>
                </a:solidFill>
              </a:defRPr>
            </a:lvl1pPr>
          </a:lstStyle>
          <a:p>
            <a:r>
              <a:rPr lang="en-US" dirty="0"/>
              <a:t>EDIT DIVIDER 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987" y="5324380"/>
            <a:ext cx="1884553" cy="1884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6411">
            <a:off x="8213048" y="5460373"/>
            <a:ext cx="1724011" cy="17240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5266" y="4835542"/>
            <a:ext cx="1721786" cy="17217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89027">
            <a:off x="6121093" y="5537264"/>
            <a:ext cx="1570228" cy="15702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562" y="5814219"/>
            <a:ext cx="1388210" cy="13915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5845">
            <a:off x="3782360" y="5585524"/>
            <a:ext cx="1537965" cy="15416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720" y="5609724"/>
            <a:ext cx="1661494" cy="1665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83" y="-601685"/>
            <a:ext cx="1312649" cy="1315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15" y="520359"/>
            <a:ext cx="676079" cy="676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6238" y="485132"/>
            <a:ext cx="1315797" cy="131579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90" y="5324380"/>
            <a:ext cx="1315797" cy="131579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3826" y="47436"/>
            <a:ext cx="1315797" cy="131579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9847" y="1897807"/>
            <a:ext cx="1312649" cy="131579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061" y="4293433"/>
            <a:ext cx="1312649" cy="131579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8586" y="2153398"/>
            <a:ext cx="1315797" cy="131579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6839" y="1100417"/>
            <a:ext cx="1315797" cy="131579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6146" y="-510494"/>
            <a:ext cx="1315797" cy="131579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4136" y="5182758"/>
            <a:ext cx="1312649" cy="131579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711" y="2913888"/>
            <a:ext cx="1315797" cy="131579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053" y="-454414"/>
            <a:ext cx="1315797" cy="131579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2111" y="-367964"/>
            <a:ext cx="1315797" cy="131579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5515" y="693657"/>
            <a:ext cx="1315797" cy="131579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7" y="5912012"/>
            <a:ext cx="1312649" cy="131579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850" y="-454413"/>
            <a:ext cx="1312649" cy="131579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315" y="-675238"/>
            <a:ext cx="1315797" cy="131579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319" y="-357604"/>
            <a:ext cx="1315797" cy="131579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423" y="-657899"/>
            <a:ext cx="1315797" cy="13157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9376">
            <a:off x="-398010" y="6188680"/>
            <a:ext cx="1884553" cy="188455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95787">
            <a:off x="7851954" y="-658523"/>
            <a:ext cx="1724011" cy="172401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8403">
            <a:off x="11547051" y="3358794"/>
            <a:ext cx="963974" cy="96397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9376">
            <a:off x="1873539" y="-440895"/>
            <a:ext cx="1388210" cy="139153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55221">
            <a:off x="7311446" y="5635360"/>
            <a:ext cx="1537965" cy="154165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3269">
            <a:off x="-433355" y="4095383"/>
            <a:ext cx="1279663" cy="128273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5357">
            <a:off x="5232674" y="-58113"/>
            <a:ext cx="990211" cy="99021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75828">
            <a:off x="2835441" y="110572"/>
            <a:ext cx="850969" cy="85301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191" y="5796905"/>
            <a:ext cx="558906" cy="55890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8403">
            <a:off x="6668978" y="293229"/>
            <a:ext cx="669879" cy="669879"/>
          </a:xfrm>
          <a:prstGeom prst="rect">
            <a:avLst/>
          </a:prstGeom>
        </p:spPr>
      </p:pic>
      <p:sp>
        <p:nvSpPr>
          <p:cNvPr id="63" name="Oval 62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lue">
    <p:bg>
      <p:bgPr>
        <a:solidFill>
          <a:srgbClr val="002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605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DIVIDER 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987" y="5324380"/>
            <a:ext cx="1884553" cy="1884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6411">
            <a:off x="8213048" y="5460373"/>
            <a:ext cx="1724011" cy="17240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5266" y="4835542"/>
            <a:ext cx="1721786" cy="17217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89027">
            <a:off x="6121093" y="5537264"/>
            <a:ext cx="1570228" cy="15702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562" y="5814219"/>
            <a:ext cx="1388210" cy="13915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5845">
            <a:off x="3782360" y="5585524"/>
            <a:ext cx="1537965" cy="15416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720" y="5609724"/>
            <a:ext cx="1661494" cy="1665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83" y="-601685"/>
            <a:ext cx="1312649" cy="1315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15" y="520359"/>
            <a:ext cx="676079" cy="676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6238" y="485132"/>
            <a:ext cx="1315797" cy="131579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90" y="5324380"/>
            <a:ext cx="1315797" cy="131579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3826" y="47436"/>
            <a:ext cx="1315797" cy="131579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9847" y="1897807"/>
            <a:ext cx="1312649" cy="131579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061" y="4293433"/>
            <a:ext cx="1312649" cy="131579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8586" y="2153398"/>
            <a:ext cx="1315797" cy="131579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6839" y="1100417"/>
            <a:ext cx="1315797" cy="131579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6146" y="-510494"/>
            <a:ext cx="1315797" cy="131579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4136" y="5182758"/>
            <a:ext cx="1312649" cy="131579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711" y="2913888"/>
            <a:ext cx="1315797" cy="131579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053" y="-454414"/>
            <a:ext cx="1315797" cy="131579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2111" y="-367964"/>
            <a:ext cx="1315797" cy="131579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5515" y="693657"/>
            <a:ext cx="1315797" cy="131579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7" y="5912012"/>
            <a:ext cx="1312649" cy="131579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850" y="-454413"/>
            <a:ext cx="1312649" cy="131579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315" y="-675238"/>
            <a:ext cx="1315797" cy="131579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319" y="-357604"/>
            <a:ext cx="1315797" cy="131579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423" y="-657899"/>
            <a:ext cx="1315797" cy="13157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9376">
            <a:off x="-398010" y="6188680"/>
            <a:ext cx="1884553" cy="188455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95787">
            <a:off x="7851954" y="-658523"/>
            <a:ext cx="1724011" cy="172401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8403">
            <a:off x="11547051" y="3358794"/>
            <a:ext cx="963974" cy="96397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9376">
            <a:off x="1873539" y="-440895"/>
            <a:ext cx="1388210" cy="139153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55221">
            <a:off x="7311446" y="5635360"/>
            <a:ext cx="1537965" cy="154165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3269">
            <a:off x="-433355" y="4095383"/>
            <a:ext cx="1279663" cy="128273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5357">
            <a:off x="5232674" y="-58113"/>
            <a:ext cx="990211" cy="99021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75828">
            <a:off x="2835441" y="110572"/>
            <a:ext cx="850969" cy="85301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191" y="5796905"/>
            <a:ext cx="558906" cy="55890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8403">
            <a:off x="6668978" y="293229"/>
            <a:ext cx="669879" cy="669879"/>
          </a:xfrm>
          <a:prstGeom prst="rect">
            <a:avLst/>
          </a:prstGeom>
        </p:spPr>
      </p:pic>
      <p:sp>
        <p:nvSpPr>
          <p:cNvPr id="63" name="Oval 62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3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00" y="6026575"/>
            <a:ext cx="1517458" cy="464855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46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lue">
    <p:bg>
      <p:bgPr>
        <a:solidFill>
          <a:srgbClr val="002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28" y="6027937"/>
            <a:ext cx="1515054" cy="464119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825625"/>
            <a:ext cx="5413951" cy="40389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523" y="1825625"/>
            <a:ext cx="5413951" cy="4038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00" y="6026575"/>
            <a:ext cx="1517458" cy="464855"/>
          </a:xfrm>
          <a:prstGeom prst="rect">
            <a:avLst/>
          </a:prstGeom>
        </p:spPr>
      </p:pic>
      <p:sp>
        <p:nvSpPr>
          <p:cNvPr id="11" name="Oval 10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71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28" y="461728"/>
            <a:ext cx="2326200" cy="712604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466725" y="6169968"/>
            <a:ext cx="261469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smtClean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B5C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2B5C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2B5C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2B5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Lato" charset="0"/>
              </a:rPr>
              <a:t>rcgp.org.uk/discovergp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 smtClean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1600" kern="1200" dirty="0" smtClean="0">
          <a:solidFill>
            <a:srgbClr val="002D59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2B5C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2B5C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2B5C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2B5C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D110B3-01D8-41B5-876B-DDDC7F5A5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5"/>
            <a:ext cx="112052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E57DA-F4DD-4CCA-BDEF-77797CC74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825625"/>
            <a:ext cx="11205275" cy="4094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97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6" r:id="rId2"/>
    <p:sldLayoutId id="2147483694" r:id="rId3"/>
    <p:sldLayoutId id="2147483683" r:id="rId4"/>
    <p:sldLayoutId id="2147483679" r:id="rId5"/>
    <p:sldLayoutId id="2147483693" r:id="rId6"/>
    <p:sldLayoutId id="2147483684" r:id="rId7"/>
    <p:sldLayoutId id="2147483695" r:id="rId8"/>
    <p:sldLayoutId id="2147483690" r:id="rId9"/>
    <p:sldLayoutId id="2147483692" r:id="rId10"/>
    <p:sldLayoutId id="214748369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 dirty="0" smtClean="0">
          <a:solidFill>
            <a:srgbClr val="002D59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1600" kern="1200" dirty="0" smtClean="0">
          <a:solidFill>
            <a:srgbClr val="002D59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2B5C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2B5C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2B5C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2B5C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0E6EE-F2F8-4E38-924B-95C3EE9CF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E5225-C3F7-47DF-8B52-30E5D33DE4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F8E2F-325E-436A-BA09-28E27B5B2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644CF5-41A3-42B4-9AFA-458301DD07BC}" type="slidenum">
              <a:rPr lang="en-GB" smtClean="0"/>
              <a:pPr algn="r"/>
              <a:t>1</a:t>
            </a:fld>
            <a:endParaRPr lang="en-GB" dirty="0"/>
          </a:p>
        </p:txBody>
      </p:sp>
      <p:pic>
        <p:nvPicPr>
          <p:cNvPr id="7" name="Picture 6" descr="A picture containing sky, person, screenshot&#10;&#10;Description generated with high confidence">
            <a:extLst>
              <a:ext uri="{FF2B5EF4-FFF2-40B4-BE49-F238E27FC236}">
                <a16:creationId xmlns:a16="http://schemas.microsoft.com/office/drawing/2014/main" id="{B7F6663C-C782-4BFE-920C-F7DC8C431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61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0E6EE-F2F8-4E38-924B-95C3EE9CF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E5225-C3F7-47DF-8B52-30E5D33DE4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F8E2F-325E-436A-BA09-28E27B5B2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644CF5-41A3-42B4-9AFA-458301DD07BC}" type="slidenum">
              <a:rPr lang="en-GB" smtClean="0"/>
              <a:pPr algn="r"/>
              <a:t>10</a:t>
            </a:fld>
            <a:endParaRPr lang="en-GB" dirty="0"/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2F5FCC8-39C3-49BC-945D-50D8E5D9C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67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0E6EE-F2F8-4E38-924B-95C3EE9CF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E5225-C3F7-47DF-8B52-30E5D33DE4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F8E2F-325E-436A-BA09-28E27B5B2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644CF5-41A3-42B4-9AFA-458301DD07BC}" type="slidenum">
              <a:rPr lang="en-GB" smtClean="0"/>
              <a:pPr algn="r"/>
              <a:t>11</a:t>
            </a:fld>
            <a:endParaRPr lang="en-GB" dirty="0"/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C8DF140-94F0-48E1-8756-35B6938A6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12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0E6EE-F2F8-4E38-924B-95C3EE9CF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E5225-C3F7-47DF-8B52-30E5D33DE4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F8E2F-325E-436A-BA09-28E27B5B2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644CF5-41A3-42B4-9AFA-458301DD07BC}" type="slidenum">
              <a:rPr lang="en-GB" smtClean="0"/>
              <a:pPr algn="r"/>
              <a:t>12</a:t>
            </a:fld>
            <a:endParaRPr lang="en-GB" dirty="0"/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A6E6285-8B29-4256-A945-DAFF5465D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66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0E6EE-F2F8-4E38-924B-95C3EE9CF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E5225-C3F7-47DF-8B52-30E5D33DE4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F8E2F-325E-436A-BA09-28E27B5B2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644CF5-41A3-42B4-9AFA-458301DD07BC}" type="slidenum">
              <a:rPr lang="en-GB" smtClean="0"/>
              <a:pPr algn="r"/>
              <a:t>13</a:t>
            </a:fld>
            <a:endParaRPr lang="en-GB" dirty="0"/>
          </a:p>
        </p:txBody>
      </p:sp>
      <p:pic>
        <p:nvPicPr>
          <p:cNvPr id="7" name="Picture 6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E93E2FE2-D9A1-4492-9CA7-0123C38D1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89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0E6EE-F2F8-4E38-924B-95C3EE9CF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E5225-C3F7-47DF-8B52-30E5D33DE4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F8E2F-325E-436A-BA09-28E27B5B2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644CF5-41A3-42B4-9AFA-458301DD07BC}" type="slidenum">
              <a:rPr lang="en-GB" smtClean="0"/>
              <a:pPr algn="r"/>
              <a:t>14</a:t>
            </a:fld>
            <a:endParaRPr lang="en-GB" dirty="0"/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8261A1E-1FFB-4B9B-B583-418C618F2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97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0E6EE-F2F8-4E38-924B-95C3EE9CF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E5225-C3F7-47DF-8B52-30E5D33DE4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F8E2F-325E-436A-BA09-28E27B5B2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644CF5-41A3-42B4-9AFA-458301DD07BC}" type="slidenum">
              <a:rPr lang="en-GB" smtClean="0"/>
              <a:pPr algn="r"/>
              <a:t>15</a:t>
            </a:fld>
            <a:endParaRPr lang="en-GB" dirty="0"/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165B28B-A36F-45EC-91DD-A60F29633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0E6EE-F2F8-4E38-924B-95C3EE9CF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E5225-C3F7-47DF-8B52-30E5D33DE4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F8E2F-325E-436A-BA09-28E27B5B2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644CF5-41A3-42B4-9AFA-458301DD07BC}" type="slidenum">
              <a:rPr lang="en-GB" smtClean="0"/>
              <a:pPr algn="r"/>
              <a:t>2</a:t>
            </a:fld>
            <a:endParaRPr lang="en-GB" dirty="0"/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0C399C1-5D3E-441F-A37D-F20E6290F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1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0E6EE-F2F8-4E38-924B-95C3EE9CF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E5225-C3F7-47DF-8B52-30E5D33DE4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F8E2F-325E-436A-BA09-28E27B5B2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644CF5-41A3-42B4-9AFA-458301DD07BC}" type="slidenum">
              <a:rPr lang="en-GB" smtClean="0"/>
              <a:pPr algn="r"/>
              <a:t>3</a:t>
            </a:fld>
            <a:endParaRPr lang="en-GB" dirty="0"/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ADF30AE-1099-4EAA-B678-ECF307186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50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0E6EE-F2F8-4E38-924B-95C3EE9CF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E5225-C3F7-47DF-8B52-30E5D33DE4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F8E2F-325E-436A-BA09-28E27B5B2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644CF5-41A3-42B4-9AFA-458301DD07BC}" type="slidenum">
              <a:rPr lang="en-GB" smtClean="0"/>
              <a:pPr algn="r"/>
              <a:t>4</a:t>
            </a:fld>
            <a:endParaRPr lang="en-GB" dirty="0"/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3403313-92A8-44CA-B841-33522647D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08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0E6EE-F2F8-4E38-924B-95C3EE9CF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E5225-C3F7-47DF-8B52-30E5D33DE4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F8E2F-325E-436A-BA09-28E27B5B2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644CF5-41A3-42B4-9AFA-458301DD07BC}" type="slidenum">
              <a:rPr lang="en-GB" smtClean="0"/>
              <a:pPr algn="r"/>
              <a:t>5</a:t>
            </a:fld>
            <a:endParaRPr lang="en-GB" dirty="0"/>
          </a:p>
        </p:txBody>
      </p:sp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87638E8-AE6C-46A6-B6B4-C6CB6C220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02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0E6EE-F2F8-4E38-924B-95C3EE9CF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E5225-C3F7-47DF-8B52-30E5D33DE4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F8E2F-325E-436A-BA09-28E27B5B2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644CF5-41A3-42B4-9AFA-458301DD07BC}" type="slidenum">
              <a:rPr lang="en-GB" smtClean="0"/>
              <a:pPr algn="r"/>
              <a:t>6</a:t>
            </a:fld>
            <a:endParaRPr lang="en-GB" dirty="0"/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565A287-4693-4467-A31C-A1782D661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5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0E6EE-F2F8-4E38-924B-95C3EE9CF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E5225-C3F7-47DF-8B52-30E5D33DE4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F8E2F-325E-436A-BA09-28E27B5B2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644CF5-41A3-42B4-9AFA-458301DD07BC}" type="slidenum">
              <a:rPr lang="en-GB" smtClean="0"/>
              <a:pPr algn="r"/>
              <a:t>7</a:t>
            </a:fld>
            <a:endParaRPr lang="en-GB" dirty="0"/>
          </a:p>
        </p:txBody>
      </p:sp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6A3AA68-FF93-4875-97FB-C274EF64C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39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0E6EE-F2F8-4E38-924B-95C3EE9CF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E5225-C3F7-47DF-8B52-30E5D33DE4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F8E2F-325E-436A-BA09-28E27B5B2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644CF5-41A3-42B4-9AFA-458301DD07BC}" type="slidenum">
              <a:rPr lang="en-GB" smtClean="0"/>
              <a:pPr algn="r"/>
              <a:t>8</a:t>
            </a:fld>
            <a:endParaRPr lang="en-GB" dirty="0"/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164AA47-10CD-4BBB-9D9C-8953C00A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51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0E6EE-F2F8-4E38-924B-95C3EE9CF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E5225-C3F7-47DF-8B52-30E5D33DE4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F8E2F-325E-436A-BA09-28E27B5B2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644CF5-41A3-42B4-9AFA-458301DD07BC}" type="slidenum">
              <a:rPr lang="en-GB" smtClean="0"/>
              <a:pPr algn="r"/>
              <a:t>9</a:t>
            </a:fld>
            <a:endParaRPr lang="en-GB" dirty="0"/>
          </a:p>
        </p:txBody>
      </p:sp>
      <p:pic>
        <p:nvPicPr>
          <p:cNvPr id="7" name="Picture 6" descr="A close up of a blackboard&#10;&#10;Description generated with very high confidence">
            <a:extLst>
              <a:ext uri="{FF2B5EF4-FFF2-40B4-BE49-F238E27FC236}">
                <a16:creationId xmlns:a16="http://schemas.microsoft.com/office/drawing/2014/main" id="{217491D3-8CF0-416C-A982-7A6CA8B90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5453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RCGP 1">
      <a:dk1>
        <a:srgbClr val="002C59"/>
      </a:dk1>
      <a:lt1>
        <a:srgbClr val="FFFFFF"/>
      </a:lt1>
      <a:dk2>
        <a:srgbClr val="44546A"/>
      </a:dk2>
      <a:lt2>
        <a:srgbClr val="E7E6E6"/>
      </a:lt2>
      <a:accent1>
        <a:srgbClr val="164E9D"/>
      </a:accent1>
      <a:accent2>
        <a:srgbClr val="833F91"/>
      </a:accent2>
      <a:accent3>
        <a:srgbClr val="009CAB"/>
      </a:accent3>
      <a:accent4>
        <a:srgbClr val="01A8E2"/>
      </a:accent4>
      <a:accent5>
        <a:srgbClr val="89BF48"/>
      </a:accent5>
      <a:accent6>
        <a:srgbClr val="F06F2C"/>
      </a:accent6>
      <a:hlink>
        <a:srgbClr val="01A8E2"/>
      </a:hlink>
      <a:folHlink>
        <a:srgbClr val="833F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CGP e-presenter">
  <a:themeElements>
    <a:clrScheme name="RCGP 1">
      <a:dk1>
        <a:srgbClr val="002C59"/>
      </a:dk1>
      <a:lt1>
        <a:srgbClr val="FFFFFF"/>
      </a:lt1>
      <a:dk2>
        <a:srgbClr val="44546A"/>
      </a:dk2>
      <a:lt2>
        <a:srgbClr val="E7E6E6"/>
      </a:lt2>
      <a:accent1>
        <a:srgbClr val="164E9D"/>
      </a:accent1>
      <a:accent2>
        <a:srgbClr val="833F91"/>
      </a:accent2>
      <a:accent3>
        <a:srgbClr val="009CAB"/>
      </a:accent3>
      <a:accent4>
        <a:srgbClr val="01A8E2"/>
      </a:accent4>
      <a:accent5>
        <a:srgbClr val="89BF48"/>
      </a:accent5>
      <a:accent6>
        <a:srgbClr val="F06F2C"/>
      </a:accent6>
      <a:hlink>
        <a:srgbClr val="01A8E2"/>
      </a:hlink>
      <a:folHlink>
        <a:srgbClr val="833F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4716</TotalTime>
  <Words>475</Words>
  <Application>Microsoft Office PowerPoint</Application>
  <PresentationFormat>Widescreen</PresentationFormat>
  <Paragraphs>98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Lato</vt:lpstr>
      <vt:lpstr>Wingdings</vt:lpstr>
      <vt:lpstr>TITLE</vt:lpstr>
      <vt:lpstr>1_RCGP e-presenter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Lisa Hunter</dc:creator>
  <cp:lastModifiedBy>Michelle McAvoy</cp:lastModifiedBy>
  <cp:revision>208</cp:revision>
  <dcterms:created xsi:type="dcterms:W3CDTF">2018-01-17T13:47:13Z</dcterms:created>
  <dcterms:modified xsi:type="dcterms:W3CDTF">2020-03-25T12:21:40Z</dcterms:modified>
</cp:coreProperties>
</file>